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2_7E06865.xml" ContentType="application/vnd.ms-powerpoint.comments+xml"/>
  <Override PartName="/ppt/comments/modernComment_103_774D6584.xml" ContentType="application/vnd.ms-powerpoint.comments+xml"/>
  <Override PartName="/ppt/comments/modernComment_104_61F5C929.xml" ContentType="application/vnd.ms-powerpoint.comments+xml"/>
  <Override PartName="/ppt/comments/modernComment_106_FF00A821.xml" ContentType="application/vnd.ms-powerpoint.comments+xml"/>
  <Override PartName="/ppt/comments/modernComment_107_9CDADB66.xml" ContentType="application/vnd.ms-powerpoint.comments+xml"/>
  <Override PartName="/ppt/comments/modernComment_108_4714C508.xml" ContentType="application/vnd.ms-powerpoint.comments+xml"/>
  <Override PartName="/ppt/comments/modernComment_109_3C7C7FF.xml" ContentType="application/vnd.ms-powerpoint.comments+xml"/>
  <Override PartName="/ppt/comments/modernComment_10A_7645FA90.xml" ContentType="application/vnd.ms-powerpoint.comments+xml"/>
  <Override PartName="/ppt/comments/modernComment_10B_33CAB9CA.xml" ContentType="application/vnd.ms-powerpoint.comments+xml"/>
  <Override PartName="/ppt/comments/modernComment_10C_4CC540B6.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0D_D371029D.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6" r:id="rId32"/>
    <p:sldId id="307" r:id="rId33"/>
    <p:sldId id="309" r:id="rId34"/>
    <p:sldId id="289" r:id="rId35"/>
    <p:sldId id="290" r:id="rId36"/>
    <p:sldId id="291" r:id="rId37"/>
    <p:sldId id="292" r:id="rId38"/>
    <p:sldId id="293" r:id="rId39"/>
    <p:sldId id="295" r:id="rId40"/>
    <p:sldId id="296" r:id="rId41"/>
    <p:sldId id="297" r:id="rId42"/>
    <p:sldId id="298" r:id="rId43"/>
    <p:sldId id="299" r:id="rId44"/>
    <p:sldId id="300" r:id="rId45"/>
    <p:sldId id="301" r:id="rId46"/>
    <p:sldId id="302" r:id="rId47"/>
    <p:sldId id="318" r:id="rId48"/>
    <p:sldId id="303" r:id="rId49"/>
    <p:sldId id="304" r:id="rId50"/>
    <p:sldId id="305" r:id="rId51"/>
    <p:sldId id="306" r:id="rId52"/>
    <p:sldId id="308" r:id="rId53"/>
    <p:sldId id="310" r:id="rId54"/>
    <p:sldId id="311" r:id="rId55"/>
    <p:sldId id="312" r:id="rId56"/>
    <p:sldId id="313" r:id="rId57"/>
    <p:sldId id="314" r:id="rId58"/>
    <p:sldId id="315" r:id="rId59"/>
    <p:sldId id="316" r:id="rId60"/>
    <p:sldId id="31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300238-C761-6E6D-10B1-8F391CEF0AFB}" name="wasif khan" initials="wk" userId="e36dc983c9c4fa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1B7056-53BD-4724-96AC-1D9B9E55D2DA}" v="5882" dt="2021-07-13T22:19:32.071"/>
    <p1510:client id="{3AE3C3A7-0729-4FDE-A6CD-9EA431938EED}" v="1775" dt="2021-07-04T16:29:16.022"/>
    <p1510:client id="{4F2B4A25-2F2B-4711-90C4-AC7E1EA07DB8}" v="18" dt="2021-07-14T09:08:16.016"/>
    <p1510:client id="{6C3330BE-653E-47FE-BAD5-D066B087A645}" v="346" dt="2021-07-13T21:54:26.523"/>
    <p1510:client id="{81D6EE74-2072-49BE-8918-310040D5B2A5}" v="100" dt="2021-07-13T22:45:08.753"/>
    <p1510:client id="{8BA1B796-BEBE-4251-BC3F-B256830F1FC7}" v="5" dt="2021-07-10T09:12:43.705"/>
    <p1510:client id="{8F47C71E-599A-4E69-BE95-32CE05911A77}" v="1112" dt="2021-07-04T22:41:37.990"/>
    <p1510:client id="{90264DAF-99AA-47F6-A394-9F59E3188503}" v="589" dt="2021-07-04T18:29:01.698"/>
    <p1510:client id="{9B6D478C-4187-442D-97D6-089A8FCEB7EE}" v="218" dt="2021-07-14T08:57:51.346"/>
    <p1510:client id="{A68C1980-23E8-459D-8979-91D5EABB3113}" v="38" dt="2021-07-14T05:23:22.882"/>
    <p1510:client id="{C10D4878-7F3D-4655-AE09-9F0570276E09}" v="84" dt="2021-07-13T18:20:46.647"/>
    <p1510:client id="{C666851A-F7BB-4C42-B377-5BEECB23C67A}" v="6" dt="2021-07-14T07:40:09.864"/>
    <p1510:client id="{C8EDDD5C-1B1A-4D85-AFAB-244A155A8A0B}" v="3839" dt="2021-07-13T17:34:15.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02_7E06865.xml><?xml version="1.0" encoding="utf-8"?>
<p188:cmLst xmlns:a="http://schemas.openxmlformats.org/drawingml/2006/main" xmlns:r="http://schemas.openxmlformats.org/officeDocument/2006/relationships" xmlns:p188="http://schemas.microsoft.com/office/powerpoint/2018/8/main">
  <p188:cm id="{B3D8ABD8-5A39-498E-877A-3D3F1784280C}" authorId="{43300238-C761-6E6D-10B1-8F391CEF0AFB}" created="2021-07-04T12:40:52.202">
    <pc:sldMkLst xmlns:pc="http://schemas.microsoft.com/office/powerpoint/2013/main/command">
      <pc:docMk/>
      <pc:sldMk cId="132147301" sldId="258"/>
    </pc:sldMkLst>
    <p188:txBody>
      <a:bodyPr/>
      <a:lstStyle/>
      <a:p>
        <a:r>
          <a:rPr lang="en-US"/>
          <a:t>Image caption is to understand and describe the visual content. For image caption, the computer needs to detect the image features, recognize the objects and their relationships, understand the scene information and possible
behavior, and finally translate the visual content to a human readable sentence. In recent years, there has been an increasing interest in an Encoder-Decoder framework for image caption: the encoder takes the responsibility for visual semantic comprehension and the decoder is designed for sentence generation. In the Encoder-Decoder framework the translation is based on the correspondence between image feature vectors and caption vectors. Attention mechanism makes sense for a more accurate correspondence. However, the attention model works with
the decoder, and the focused content changes dynamically with the generated word. It results that in many cases the salient contents are not described in the caption, or the objects described are not the salient ones.</a:t>
        </a:r>
      </a:p>
    </p188:txBody>
  </p188:cm>
</p188:cmLst>
</file>

<file path=ppt/comments/modernComment_103_774D6584.xml><?xml version="1.0" encoding="utf-8"?>
<p188:cmLst xmlns:a="http://schemas.openxmlformats.org/drawingml/2006/main" xmlns:r="http://schemas.openxmlformats.org/officeDocument/2006/relationships" xmlns:p188="http://schemas.microsoft.com/office/powerpoint/2018/8/main">
  <p188:cm id="{B5EB515B-B995-4916-B7D6-76F877C31DE0}" authorId="{43300238-C761-6E6D-10B1-8F391CEF0AFB}" created="2021-07-04T15:10:13.551">
    <pc:sldMkLst xmlns:pc="http://schemas.microsoft.com/office/powerpoint/2013/main/command">
      <pc:docMk/>
      <pc:sldMk cId="2001560964" sldId="259"/>
    </pc:sldMkLst>
    <p188:txBody>
      <a:bodyPr/>
      <a:lstStyle/>
      <a:p>
        <a:r>
          <a:rPr lang="en-US"/>
          <a:t>Traditionally, there were two general methods for image caption: generation-based method and retrieval-based
method. The generation-based method extracts the image features and obtains the objects, attributes, and scene information by classifiers, such as CRF  and HMM. Then the detected objects are described by templates, parsing, or language models. However, those captions lack of diversity and
naturalness limited by fixed templates, syntactic models and language models. The retrieval-based method firstly finds
out an image collection in which the images are similar to the target image, and then organizes the description of
the target image reasonably based on captions of images in the collection. </a:t>
        </a:r>
      </a:p>
    </p188:txBody>
  </p188:cm>
  <p188:cm id="{4F964629-D46F-434A-A437-1EC82D979E6C}" authorId="{43300238-C761-6E6D-10B1-8F391CEF0AFB}" created="2021-07-04T15:14:00.354">
    <pc:sldMkLst xmlns:pc="http://schemas.microsoft.com/office/powerpoint/2013/main/command">
      <pc:docMk/>
      <pc:sldMk cId="2001560964" sldId="259"/>
    </pc:sldMkLst>
    <p188:txBody>
      <a:bodyPr/>
      <a:lstStyle/>
      <a:p>
        <a:r>
          <a:rPr lang="en-US"/>
          <a:t>Sometimes, even the most salient object is not described in the caption, or the keywords in the captions are not corresponding to salient objects. For example, in Fig. (a) the salient objects
are `person' and 'bike' in ground truth annotations, but the
sentence generated by Neural Baby Talk  only describes `boat'. In Fig. (b), `a small airplane' is described instead of the salient object `person'.</a:t>
        </a:r>
      </a:p>
    </p188:txBody>
  </p188:cm>
</p188:cmLst>
</file>

<file path=ppt/comments/modernComment_104_61F5C929.xml><?xml version="1.0" encoding="utf-8"?>
<p188:cmLst xmlns:a="http://schemas.openxmlformats.org/drawingml/2006/main" xmlns:r="http://schemas.openxmlformats.org/officeDocument/2006/relationships" xmlns:p188="http://schemas.microsoft.com/office/powerpoint/2018/8/main">
  <p188:cm id="{936F6ECD-219E-4A60-B88F-7D994411B3B7}" authorId="{43300238-C761-6E6D-10B1-8F391CEF0AFB}" created="2021-07-04T17:07:44.486">
    <pc:sldMkLst xmlns:pc="http://schemas.microsoft.com/office/powerpoint/2013/main/command">
      <pc:docMk/>
      <pc:sldMk cId="1643497769" sldId="260"/>
    </pc:sldMkLst>
    <p188:txBody>
      <a:bodyPr/>
      <a:lstStyle/>
      <a:p>
        <a:r>
          <a:rPr lang="en-US"/>
          <a:t>Recently, researches in image caption focus on generating grammatically
standardized sentences, but the precision of description is still limited.
Stated thus, here are two big challenges: firstly, the computer is expected to describe what humans are interested
in. Another, the alignment between visual concepts and semantic concepts needs to be more precise. The motivation of this paper is to bridge the gap between the understanding
of visual content and the sentence generation in Encoder-Decoder framework. </a:t>
        </a:r>
      </a:p>
    </p188:txBody>
  </p188:cm>
</p188:cmLst>
</file>

<file path=ppt/comments/modernComment_106_FF00A821.xml><?xml version="1.0" encoding="utf-8"?>
<p188:cmLst xmlns:a="http://schemas.openxmlformats.org/drawingml/2006/main" xmlns:r="http://schemas.openxmlformats.org/officeDocument/2006/relationships" xmlns:p188="http://schemas.microsoft.com/office/powerpoint/2018/8/main">
  <p188:cm id="{BD4AC239-6EFD-43EA-ABA1-8AE7BCAFC1D8}" authorId="{43300238-C761-6E6D-10B1-8F391CEF0AFB}" created="2021-07-04T18:08:28.615">
    <pc:sldMkLst xmlns:pc="http://schemas.microsoft.com/office/powerpoint/2013/main/command">
      <pc:docMk/>
      <pc:sldMk cId="4278233121" sldId="262"/>
    </pc:sldMkLst>
    <p188:txBody>
      <a:bodyPr/>
      <a:lstStyle/>
      <a:p>
        <a:r>
          <a:rPr lang="en-US"/>
          <a:t>Kevin Xu and others introduced a pixel-level attention model to the Encoder-Decoder framework. This model learns to focus on salient pixels while generating words. This method aligns every word in the sentence with image pixels.
Jiasen Lu and others proposed an adaptive attention model with visual sentinel to consider the alignment of non-visual words. The visual sentinel is a latent representation of what the decoder already knows without an image 
Linghui Li and others used a region proposal network to generate regions of interest, and proposed a novel scheme with an object context encoding LSTM to generate caption for regions.
Jianwei Yang and others combined the bottom-up and up-down attention mechanism with an adaptive object-level attention model the model generates a template with slot locations,
then fills visual concepts into the slot. Visual concepts are chosen from objects-level features by a pointer network. 
The existing attention models in Encoder-Decoder framework
decode every word from image features, even including prepositions, auxiliary words, and conjunctions. What's
more, the attention weights dynamically change at each step of decoding. It makes mistakes in judging which objects is salient.</a:t>
        </a:r>
      </a:p>
    </p188:txBody>
  </p188:cm>
</p188:cmLst>
</file>

<file path=ppt/comments/modernComment_107_9CDADB66.xml><?xml version="1.0" encoding="utf-8"?>
<p188:cmLst xmlns:a="http://schemas.openxmlformats.org/drawingml/2006/main" xmlns:r="http://schemas.openxmlformats.org/officeDocument/2006/relationships" xmlns:p188="http://schemas.microsoft.com/office/powerpoint/2018/8/main">
  <p188:cm id="{B644A4CB-7699-4C5D-9E10-2C187EB85C59}" authorId="{43300238-C761-6E6D-10B1-8F391CEF0AFB}" created="2021-07-04T18:27:37.947">
    <pc:sldMkLst xmlns:pc="http://schemas.microsoft.com/office/powerpoint/2013/main/command">
      <pc:docMk/>
      <pc:sldMk cId="2631588710" sldId="263"/>
    </pc:sldMkLst>
    <p188:txBody>
      <a:bodyPr/>
      <a:lstStyle/>
      <a:p>
        <a:r>
          <a:rPr lang="en-US"/>
          <a:t>In this paper, the researchers has  proposed a novel visual semantic attention model to determine what to describe before
generating sentences. The VSAM extracts visual keywords from image based on both feature-driven visual attention and
knowledge-driven semantic attention, considering the complex relations  between objects.
The words extracted from visual concepts are defined as visual words, among which the ones appeared in the caption and corresponding to the focused/concerned
objects in an image are called visual keywords. A visual semantic attention model is proposed to obtain the visual keywords. It includes two parts: an object detector to simulate the process of that humans extract object features from an image, which is essentially features-driven attention; an optimized pointer network to model the process of that humans select the most concerned and representative ones among all visual
words, which is essentially knowledge driven attention.</a:t>
        </a:r>
      </a:p>
    </p188:txBody>
  </p188:cm>
</p188:cmLst>
</file>

<file path=ppt/comments/modernComment_108_4714C508.xml><?xml version="1.0" encoding="utf-8"?>
<p188:cmLst xmlns:a="http://schemas.openxmlformats.org/drawingml/2006/main" xmlns:r="http://schemas.openxmlformats.org/officeDocument/2006/relationships" xmlns:p188="http://schemas.microsoft.com/office/powerpoint/2018/8/main">
  <p188:cm id="{87755DAC-7DBC-4091-B4AD-CC62CC7BD495}" authorId="{43300238-C761-6E6D-10B1-8F391CEF0AFB}" created="2021-07-04T20:37:16.097">
    <pc:sldMkLst xmlns:pc="http://schemas.microsoft.com/office/powerpoint/2013/main/command">
      <pc:docMk/>
      <pc:sldMk cId="1192543496" sldId="264"/>
    </pc:sldMkLst>
    <p188:txBody>
      <a:bodyPr/>
      <a:lstStyle/>
      <a:p>
        <a:r>
          <a:rPr lang="en-US"/>
          <a:t>A generic diagram of VSAM framework is shown in this slide. N objects are
detected by an object detector the object features include labels, feature maps and coordinates. a location vector Vi(l) is obtained by projecting
region coordinates [xmin; ymin; xmax; ymax] to m-dimension. An object visual feature vector Vi(p) is obtained
by projecting the pooling of feature maps of RoI align layer
in Faster Region-based Convolutional Neural Network (R-CNN). A word embedding vector Vig is the glove vector of the label. The location vector and visual feature vector together represent the visual concepts of an object, while the word embedding vector represents
the semantic concepts of an object. Three vectors are concatenated
to an object-level visual semantic feature vector. Vi = [Vip; Vil; Vig]..
Visual keywords of an image are identified from the
caption by the keyword extractor. In a keyword extractor, Stanford lemmatization toolbox is used to obtained the prototype of words in a sentence.</a:t>
        </a:r>
      </a:p>
    </p188:txBody>
  </p188:cm>
</p188:cmLst>
</file>

<file path=ppt/comments/modernComment_109_3C7C7FF.xml><?xml version="1.0" encoding="utf-8"?>
<p188:cmLst xmlns:a="http://schemas.openxmlformats.org/drawingml/2006/main" xmlns:r="http://schemas.openxmlformats.org/officeDocument/2006/relationships" xmlns:p188="http://schemas.microsoft.com/office/powerpoint/2018/8/main">
  <p188:cm id="{331E695B-439E-496B-8295-0A128355720D}" authorId="{43300238-C761-6E6D-10B1-8F391CEF0AFB}" created="2021-07-04T21:10:25.291">
    <pc:sldMkLst xmlns:pc="http://schemas.microsoft.com/office/powerpoint/2013/main/command">
      <pc:docMk/>
      <pc:sldMk cId="63424511" sldId="265"/>
    </pc:sldMkLst>
    <p188:txBody>
      <a:bodyPr/>
      <a:lstStyle/>
      <a:p>
        <a:r>
          <a:rPr lang="en-US"/>
          <a:t>The MS COCO (Microsoft Common Objects in Context) dataset is a large-scale object detection, segmentation, key-point detection, and captioning dataset. The dataset consists of 328K images. The first version of MS COCO dataset was released in 2014. It contains 164K images split into training (83K), validation (41K) and test (41K) sets. Based on community feedback, in 2017 the training/validation split was changed from 83K/41K to 118K/5K. The new split uses the same images and annotations. The 2017 test set is a subset of 41K images of the 2015 test set. Additionally, the 2017 release contains a new unannotated dataset of 123K images.</a:t>
        </a:r>
      </a:p>
    </p188:txBody>
  </p188:cm>
  <p188:cm id="{034A24FE-95E9-4D58-80A9-6A3346A8D4E6}" authorId="{43300238-C761-6E6D-10B1-8F391CEF0AFB}" created="2021-07-04T21:13:29.373">
    <pc:sldMkLst xmlns:pc="http://schemas.microsoft.com/office/powerpoint/2013/main/command">
      <pc:docMk/>
      <pc:sldMk cId="63424511" sldId="265"/>
    </pc:sldMkLst>
    <p188:txBody>
      <a:bodyPr/>
      <a:lstStyle/>
      <a:p>
        <a:r>
          <a:rPr lang="en-US"/>
          <a:t>An Image Visual Keyword Dataset (IVKD) derived from MSCOCO is established. In MSCOCO, five manual annotations, as well as object labels and bounding boxes,
are annotated for each image. Following the study of paper in which 410 fine-grained categories are subdivided from 80 objects categories in MSCOCO, an expanded visual keyword vocabulary with 1044 fine-grained categories is established based on Word Net. Five sets of visual keywords are extracted from five manual annotations separately by a keyword extractor. Restricted by object detection technology and limited by the keyword vocabulary, some sets of visual keywords are discarded when there is no matching object labels. Finally, IVKD contains 110535 sets of visual keywords for training, and contains 4736 and 4831 sets for validation and testing respectively.</a:t>
        </a:r>
      </a:p>
    </p188:txBody>
  </p188:cm>
</p188:cmLst>
</file>

<file path=ppt/comments/modernComment_10A_7645FA90.xml><?xml version="1.0" encoding="utf-8"?>
<p188:cmLst xmlns:a="http://schemas.openxmlformats.org/drawingml/2006/main" xmlns:r="http://schemas.openxmlformats.org/officeDocument/2006/relationships" xmlns:p188="http://schemas.microsoft.com/office/powerpoint/2018/8/main">
  <p188:cm id="{66F44284-8850-4B3F-8019-028145DA10B3}" authorId="{43300238-C761-6E6D-10B1-8F391CEF0AFB}" created="2021-07-04T21:26:40.239">
    <ac:deMkLst xmlns:ac="http://schemas.microsoft.com/office/drawing/2013/main/command">
      <pc:docMk xmlns:pc="http://schemas.microsoft.com/office/powerpoint/2013/main/command"/>
      <pc:sldMk xmlns:pc="http://schemas.microsoft.com/office/powerpoint/2013/main/command" cId="1984297616" sldId="266"/>
      <ac:spMk id="3" creationId="{818CEAFA-F46D-4AF0-A4F3-519AE5716DDD}"/>
    </ac:deMkLst>
    <p188:txBody>
      <a:bodyPr/>
      <a:lstStyle/>
      <a:p>
        <a:r>
          <a:rPr lang="en-US"/>
          <a:t>The Faster R-CNN [30] with ResNet-101 is pre-trained on MSCOCO, but not finetune during training. For VSAM,
an image is resized to 512512 as the input of ResNet-101.
VSAM is built based on PyTorch. Experiments are conducted on a GTX 1080Ti GPU with 12G.
Two indicators are used to calculate the precision and recall of VSAM, as formulation. In this paper, the precision describes how many ground truth visual keywords in the
predicted visual keywords, and the recall describes how many ground truth visual keywords are predicted in all ground
truth visual keywords.</a:t>
        </a:r>
      </a:p>
    </p188:txBody>
  </p188:cm>
</p188:cmLst>
</file>

<file path=ppt/comments/modernComment_10B_33CAB9CA.xml><?xml version="1.0" encoding="utf-8"?>
<p188:cmLst xmlns:a="http://schemas.openxmlformats.org/drawingml/2006/main" xmlns:r="http://schemas.openxmlformats.org/officeDocument/2006/relationships" xmlns:p188="http://schemas.microsoft.com/office/powerpoint/2018/8/main">
  <p188:cm id="{54F05B10-C07B-467C-AF86-FE2C45592792}" authorId="{43300238-C761-6E6D-10B1-8F391CEF0AFB}" created="2021-07-04T21:40:00.740">
    <pc:sldMkLst xmlns:pc="http://schemas.microsoft.com/office/powerpoint/2013/main/command">
      <pc:docMk/>
      <pc:sldMk cId="868923850" sldId="267"/>
    </pc:sldMkLst>
    <p188:txBody>
      <a:bodyPr/>
      <a:lstStyle/>
      <a:p>
        <a:r>
          <a:rPr lang="en-US"/>
          <a:t>The performance of VSAM is compared with that of five
different models through two evaluation methods. They are pre-trained models obtained from Github
and tested on the same dataset MSCOCO. When evaluated, the precision of VSAM reaches to 91.7%, which outperforms other five
models by 0.054 ~ 0.069. The recall of VSAM falls a little. This is because the VSAM was trained with one set of visual keywords. The experiments show that VSAM can generated
visual keywords more precisely. 
The given table in this slide shows the values of precision and recall of VSAM in comparison of all five models respectively.</a:t>
        </a:r>
      </a:p>
    </p188:txBody>
  </p188:cm>
</p188:cmLst>
</file>

<file path=ppt/comments/modernComment_10C_4CC540B6.xml><?xml version="1.0" encoding="utf-8"?>
<p188:cmLst xmlns:a="http://schemas.openxmlformats.org/drawingml/2006/main" xmlns:r="http://schemas.openxmlformats.org/officeDocument/2006/relationships" xmlns:p188="http://schemas.microsoft.com/office/powerpoint/2018/8/main">
  <p188:cm id="{041A6EE6-5149-40F7-B993-920D621A0DC6}" authorId="{43300238-C761-6E6D-10B1-8F391CEF0AFB}" created="2021-07-04T21:47:47.746">
    <ac:deMkLst xmlns:ac="http://schemas.microsoft.com/office/drawing/2013/main/command">
      <pc:docMk xmlns:pc="http://schemas.microsoft.com/office/powerpoint/2013/main/command"/>
      <pc:sldMk xmlns:pc="http://schemas.microsoft.com/office/powerpoint/2013/main/command" cId="1287995574" sldId="268"/>
      <ac:spMk id="3" creationId="{1A6B1DB1-9319-4918-9568-FDC57C38B976}"/>
    </ac:deMkLst>
    <p188:txBody>
      <a:bodyPr/>
      <a:lstStyle/>
      <a:p>
        <a:r>
          <a:rPr lang="en-US"/>
          <a:t>Image caption is an interdisciplinary research of computer vision and natural language processing. Before to translate the visual content to a human-readable sentence, the computer has to detect the image features, recognize the objects and determine which object to describe. Attention mechanism makes sense for an more accurate correspondence.
However, the existing attention models are built with the decoder, and the focused content changes dynamically with the generated words. To generate the accurate and valuable caption. A visual semantic attention model based on an optimized pointer network is proposed to extract visual keywords from an image. The experiments show that both the precision and recall of visual keyword generation is above or close to 90% by the proposed model VSAM.</a:t>
        </a:r>
      </a:p>
    </p188:txBody>
  </p188:cm>
</p188:cmLst>
</file>

<file path=ppt/comments/modernComment_10D_D371029D.xml><?xml version="1.0" encoding="utf-8"?>
<p188:cmLst xmlns:a="http://schemas.openxmlformats.org/drawingml/2006/main" xmlns:r="http://schemas.openxmlformats.org/officeDocument/2006/relationships" xmlns:p188="http://schemas.microsoft.com/office/powerpoint/2018/8/main">
  <p188:cm id="{32E9C3CA-4C14-4FF9-8950-8645F9DDB1AC}" authorId="{43300238-C761-6E6D-10B1-8F391CEF0AFB}" created="2021-07-04T21:53:42.286">
    <ac:deMkLst xmlns:ac="http://schemas.microsoft.com/office/drawing/2013/main/command">
      <pc:docMk xmlns:pc="http://schemas.microsoft.com/office/powerpoint/2013/main/command"/>
      <pc:sldMk xmlns:pc="http://schemas.microsoft.com/office/powerpoint/2013/main/command" cId="3547398813" sldId="269"/>
      <ac:spMk id="3" creationId="{A4809D2B-D371-411C-81D2-1E481F3BD2CC}"/>
    </ac:deMkLst>
    <p188:txBody>
      <a:bodyPr/>
      <a:lstStyle/>
      <a:p>
        <a:r>
          <a:rPr lang="en-US"/>
          <a:t>It is believed that the precision of VSAM could be improved later when the object detector is becoming much more robust, as well as the categories of visual keywords in vocabulary are rich enough.
In future, the VSAM is expected to contribute to a novel image caption framework for generating more accurate and abundant sentences. The researcher in this paper are still making currently an effort to generate One Sentence Photo News Reporting for an emergency. It is hoped that the research will arouse the interest and attention in the technical application of image caption.</a:t>
        </a:r>
      </a:p>
    </p188:txBody>
  </p188:cm>
</p188: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EDAA85-30CC-4827-8210-96DB2270A951}"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EFB6A144-5414-4129-B6FA-AC8BF7E375DB}">
      <dgm:prSet/>
      <dgm:spPr/>
      <dgm:t>
        <a:bodyPr/>
        <a:lstStyle/>
        <a:p>
          <a:r>
            <a:rPr lang="en-US"/>
            <a:t>What is Image Captioning?</a:t>
          </a:r>
        </a:p>
      </dgm:t>
    </dgm:pt>
    <dgm:pt modelId="{B9184AA5-561C-4F95-966E-1DE3F3A7C824}" type="parTrans" cxnId="{9F8803AC-D6B3-4500-B0B4-F1F8175C8099}">
      <dgm:prSet/>
      <dgm:spPr/>
      <dgm:t>
        <a:bodyPr/>
        <a:lstStyle/>
        <a:p>
          <a:endParaRPr lang="en-US"/>
        </a:p>
      </dgm:t>
    </dgm:pt>
    <dgm:pt modelId="{972C472D-BE40-48AF-A9E1-344E3EFC7493}" type="sibTrans" cxnId="{9F8803AC-D6B3-4500-B0B4-F1F8175C8099}">
      <dgm:prSet/>
      <dgm:spPr/>
      <dgm:t>
        <a:bodyPr/>
        <a:lstStyle/>
        <a:p>
          <a:endParaRPr lang="en-US"/>
        </a:p>
      </dgm:t>
    </dgm:pt>
    <dgm:pt modelId="{84876020-4E83-435B-859F-253A711201E6}">
      <dgm:prSet/>
      <dgm:spPr/>
      <dgm:t>
        <a:bodyPr/>
        <a:lstStyle/>
        <a:p>
          <a:r>
            <a:rPr lang="en-US"/>
            <a:t>What is the objective of this paper?</a:t>
          </a:r>
        </a:p>
      </dgm:t>
    </dgm:pt>
    <dgm:pt modelId="{76F0E707-274A-447E-BFE1-434FA84136A5}" type="parTrans" cxnId="{EB049731-3EE8-45B5-AA6C-2AC1A0404BBD}">
      <dgm:prSet/>
      <dgm:spPr/>
      <dgm:t>
        <a:bodyPr/>
        <a:lstStyle/>
        <a:p>
          <a:endParaRPr lang="en-US"/>
        </a:p>
      </dgm:t>
    </dgm:pt>
    <dgm:pt modelId="{65A25D76-CC51-4987-A3E7-6B8806D17195}" type="sibTrans" cxnId="{EB049731-3EE8-45B5-AA6C-2AC1A0404BBD}">
      <dgm:prSet/>
      <dgm:spPr/>
      <dgm:t>
        <a:bodyPr/>
        <a:lstStyle/>
        <a:p>
          <a:endParaRPr lang="en-US"/>
        </a:p>
      </dgm:t>
    </dgm:pt>
    <dgm:pt modelId="{2A253C4A-36F5-4A80-BB4D-6FD508152CFC}">
      <dgm:prSet/>
      <dgm:spPr/>
      <dgm:t>
        <a:bodyPr/>
        <a:lstStyle/>
        <a:p>
          <a:r>
            <a:rPr lang="en-US"/>
            <a:t>Related work.</a:t>
          </a:r>
        </a:p>
      </dgm:t>
    </dgm:pt>
    <dgm:pt modelId="{468258CF-C489-4120-9F99-27FF07ADA600}" type="parTrans" cxnId="{728AB78F-700B-4E4B-B9B7-865AEDA28C5A}">
      <dgm:prSet/>
      <dgm:spPr/>
      <dgm:t>
        <a:bodyPr/>
        <a:lstStyle/>
        <a:p>
          <a:endParaRPr lang="en-US"/>
        </a:p>
      </dgm:t>
    </dgm:pt>
    <dgm:pt modelId="{1F10F52F-9DD9-4F6C-AC2B-BB33CAD2EBED}" type="sibTrans" cxnId="{728AB78F-700B-4E4B-B9B7-865AEDA28C5A}">
      <dgm:prSet/>
      <dgm:spPr/>
      <dgm:t>
        <a:bodyPr/>
        <a:lstStyle/>
        <a:p>
          <a:endParaRPr lang="en-US"/>
        </a:p>
      </dgm:t>
    </dgm:pt>
    <dgm:pt modelId="{8DE1E2B5-6C98-454B-9027-8F2C5DE4D9F6}">
      <dgm:prSet/>
      <dgm:spPr/>
      <dgm:t>
        <a:bodyPr/>
        <a:lstStyle/>
        <a:p>
          <a:r>
            <a:rPr lang="en-US"/>
            <a:t>Proposed model.</a:t>
          </a:r>
        </a:p>
      </dgm:t>
    </dgm:pt>
    <dgm:pt modelId="{026D739D-6DFC-4494-95F7-052529415F47}" type="parTrans" cxnId="{766565AE-372D-48A8-925F-5BF8DA386032}">
      <dgm:prSet/>
      <dgm:spPr/>
      <dgm:t>
        <a:bodyPr/>
        <a:lstStyle/>
        <a:p>
          <a:endParaRPr lang="en-US"/>
        </a:p>
      </dgm:t>
    </dgm:pt>
    <dgm:pt modelId="{1353DA7B-FD9F-45AF-9459-818C8EC7DEAF}" type="sibTrans" cxnId="{766565AE-372D-48A8-925F-5BF8DA386032}">
      <dgm:prSet/>
      <dgm:spPr/>
      <dgm:t>
        <a:bodyPr/>
        <a:lstStyle/>
        <a:p>
          <a:endParaRPr lang="en-US"/>
        </a:p>
      </dgm:t>
    </dgm:pt>
    <dgm:pt modelId="{7F07F500-D602-4371-876D-1AD98004696F}">
      <dgm:prSet/>
      <dgm:spPr/>
      <dgm:t>
        <a:bodyPr/>
        <a:lstStyle/>
        <a:p>
          <a:r>
            <a:rPr lang="en-US"/>
            <a:t>Dataset.</a:t>
          </a:r>
        </a:p>
      </dgm:t>
    </dgm:pt>
    <dgm:pt modelId="{344C4DC7-381F-410C-9509-306805D40AC1}" type="parTrans" cxnId="{4A51A668-6D88-4F4F-8193-A60CC189F237}">
      <dgm:prSet/>
      <dgm:spPr/>
      <dgm:t>
        <a:bodyPr/>
        <a:lstStyle/>
        <a:p>
          <a:endParaRPr lang="en-US"/>
        </a:p>
      </dgm:t>
    </dgm:pt>
    <dgm:pt modelId="{0DE6DF55-D53F-43A4-AE7E-B46F0343CBA5}" type="sibTrans" cxnId="{4A51A668-6D88-4F4F-8193-A60CC189F237}">
      <dgm:prSet/>
      <dgm:spPr/>
      <dgm:t>
        <a:bodyPr/>
        <a:lstStyle/>
        <a:p>
          <a:endParaRPr lang="en-US"/>
        </a:p>
      </dgm:t>
    </dgm:pt>
    <dgm:pt modelId="{8EE52A08-FB96-4B42-B2C4-87E76A3D3FEB}">
      <dgm:prSet/>
      <dgm:spPr/>
      <dgm:t>
        <a:bodyPr/>
        <a:lstStyle/>
        <a:p>
          <a:r>
            <a:rPr lang="en-US"/>
            <a:t>Experiment result and analysis.</a:t>
          </a:r>
        </a:p>
      </dgm:t>
    </dgm:pt>
    <dgm:pt modelId="{DA57230A-92EC-4094-A9EF-7776EA10BE6F}" type="parTrans" cxnId="{C002EED2-8BE9-44E7-A393-3D6EA6B81179}">
      <dgm:prSet/>
      <dgm:spPr/>
      <dgm:t>
        <a:bodyPr/>
        <a:lstStyle/>
        <a:p>
          <a:endParaRPr lang="en-US"/>
        </a:p>
      </dgm:t>
    </dgm:pt>
    <dgm:pt modelId="{F4E17181-89EE-4FD5-A401-203FEB10CD6E}" type="sibTrans" cxnId="{C002EED2-8BE9-44E7-A393-3D6EA6B81179}">
      <dgm:prSet/>
      <dgm:spPr/>
      <dgm:t>
        <a:bodyPr/>
        <a:lstStyle/>
        <a:p>
          <a:endParaRPr lang="en-US"/>
        </a:p>
      </dgm:t>
    </dgm:pt>
    <dgm:pt modelId="{FA69A5EF-AF89-416A-B8E9-291202645C8D}">
      <dgm:prSet/>
      <dgm:spPr/>
      <dgm:t>
        <a:bodyPr/>
        <a:lstStyle/>
        <a:p>
          <a:r>
            <a:rPr lang="en-US"/>
            <a:t>Conclusion and feature work.</a:t>
          </a:r>
        </a:p>
      </dgm:t>
    </dgm:pt>
    <dgm:pt modelId="{CDEA6CE7-6BAD-48A3-838E-8F7CFE95002B}" type="parTrans" cxnId="{BFF65D8E-A5F6-48AE-8D1B-FF6680668A50}">
      <dgm:prSet/>
      <dgm:spPr/>
      <dgm:t>
        <a:bodyPr/>
        <a:lstStyle/>
        <a:p>
          <a:endParaRPr lang="en-US"/>
        </a:p>
      </dgm:t>
    </dgm:pt>
    <dgm:pt modelId="{7337AD6F-988E-46F1-9F97-BB7619B66B4F}" type="sibTrans" cxnId="{BFF65D8E-A5F6-48AE-8D1B-FF6680668A50}">
      <dgm:prSet/>
      <dgm:spPr/>
      <dgm:t>
        <a:bodyPr/>
        <a:lstStyle/>
        <a:p>
          <a:endParaRPr lang="en-US"/>
        </a:p>
      </dgm:t>
    </dgm:pt>
    <dgm:pt modelId="{4C52979B-682E-48D1-B52A-EF7FE8880654}" type="pres">
      <dgm:prSet presAssocID="{E6EDAA85-30CC-4827-8210-96DB2270A951}" presName="linear" presStyleCnt="0">
        <dgm:presLayoutVars>
          <dgm:dir/>
          <dgm:animLvl val="lvl"/>
          <dgm:resizeHandles val="exact"/>
        </dgm:presLayoutVars>
      </dgm:prSet>
      <dgm:spPr/>
    </dgm:pt>
    <dgm:pt modelId="{F2418010-48AA-43CA-88BF-29822B9681B6}" type="pres">
      <dgm:prSet presAssocID="{EFB6A144-5414-4129-B6FA-AC8BF7E375DB}" presName="parentLin" presStyleCnt="0"/>
      <dgm:spPr/>
    </dgm:pt>
    <dgm:pt modelId="{3AFCA7CB-C1C9-430B-9E9A-7C808C39B1AD}" type="pres">
      <dgm:prSet presAssocID="{EFB6A144-5414-4129-B6FA-AC8BF7E375DB}" presName="parentLeftMargin" presStyleLbl="node1" presStyleIdx="0" presStyleCnt="7"/>
      <dgm:spPr/>
    </dgm:pt>
    <dgm:pt modelId="{3C0E5442-46FB-4471-81E6-B515C805140E}" type="pres">
      <dgm:prSet presAssocID="{EFB6A144-5414-4129-B6FA-AC8BF7E375DB}" presName="parentText" presStyleLbl="node1" presStyleIdx="0" presStyleCnt="7">
        <dgm:presLayoutVars>
          <dgm:chMax val="0"/>
          <dgm:bulletEnabled val="1"/>
        </dgm:presLayoutVars>
      </dgm:prSet>
      <dgm:spPr/>
    </dgm:pt>
    <dgm:pt modelId="{8B74C779-8450-44C7-8CB3-171FB223340B}" type="pres">
      <dgm:prSet presAssocID="{EFB6A144-5414-4129-B6FA-AC8BF7E375DB}" presName="negativeSpace" presStyleCnt="0"/>
      <dgm:spPr/>
    </dgm:pt>
    <dgm:pt modelId="{7CBFBAC2-6C83-40E3-A41B-47C460EA1D8B}" type="pres">
      <dgm:prSet presAssocID="{EFB6A144-5414-4129-B6FA-AC8BF7E375DB}" presName="childText" presStyleLbl="conFgAcc1" presStyleIdx="0" presStyleCnt="7">
        <dgm:presLayoutVars>
          <dgm:bulletEnabled val="1"/>
        </dgm:presLayoutVars>
      </dgm:prSet>
      <dgm:spPr/>
    </dgm:pt>
    <dgm:pt modelId="{7D6587FE-8236-417B-8210-DB4DFB5F1D0A}" type="pres">
      <dgm:prSet presAssocID="{972C472D-BE40-48AF-A9E1-344E3EFC7493}" presName="spaceBetweenRectangles" presStyleCnt="0"/>
      <dgm:spPr/>
    </dgm:pt>
    <dgm:pt modelId="{CD6531ED-468F-401C-8380-6107D7446EDF}" type="pres">
      <dgm:prSet presAssocID="{84876020-4E83-435B-859F-253A711201E6}" presName="parentLin" presStyleCnt="0"/>
      <dgm:spPr/>
    </dgm:pt>
    <dgm:pt modelId="{2996B171-B46C-4F21-8D4E-D06F704DEA79}" type="pres">
      <dgm:prSet presAssocID="{84876020-4E83-435B-859F-253A711201E6}" presName="parentLeftMargin" presStyleLbl="node1" presStyleIdx="0" presStyleCnt="7"/>
      <dgm:spPr/>
    </dgm:pt>
    <dgm:pt modelId="{DBB289E8-E018-4C22-9942-9AC230037CFD}" type="pres">
      <dgm:prSet presAssocID="{84876020-4E83-435B-859F-253A711201E6}" presName="parentText" presStyleLbl="node1" presStyleIdx="1" presStyleCnt="7">
        <dgm:presLayoutVars>
          <dgm:chMax val="0"/>
          <dgm:bulletEnabled val="1"/>
        </dgm:presLayoutVars>
      </dgm:prSet>
      <dgm:spPr/>
    </dgm:pt>
    <dgm:pt modelId="{A6BD14F7-AF73-45DE-9BC2-C013B694D42A}" type="pres">
      <dgm:prSet presAssocID="{84876020-4E83-435B-859F-253A711201E6}" presName="negativeSpace" presStyleCnt="0"/>
      <dgm:spPr/>
    </dgm:pt>
    <dgm:pt modelId="{E327B4A2-B39E-41DE-B4D3-E4E08C0A054F}" type="pres">
      <dgm:prSet presAssocID="{84876020-4E83-435B-859F-253A711201E6}" presName="childText" presStyleLbl="conFgAcc1" presStyleIdx="1" presStyleCnt="7">
        <dgm:presLayoutVars>
          <dgm:bulletEnabled val="1"/>
        </dgm:presLayoutVars>
      </dgm:prSet>
      <dgm:spPr/>
    </dgm:pt>
    <dgm:pt modelId="{EFC678C0-3979-4C31-B590-300C40EAC18F}" type="pres">
      <dgm:prSet presAssocID="{65A25D76-CC51-4987-A3E7-6B8806D17195}" presName="spaceBetweenRectangles" presStyleCnt="0"/>
      <dgm:spPr/>
    </dgm:pt>
    <dgm:pt modelId="{6069E46D-8388-4F74-AB80-EE6C3F1FEA1E}" type="pres">
      <dgm:prSet presAssocID="{2A253C4A-36F5-4A80-BB4D-6FD508152CFC}" presName="parentLin" presStyleCnt="0"/>
      <dgm:spPr/>
    </dgm:pt>
    <dgm:pt modelId="{3D75CAB0-E5E1-462B-812D-0E5058870329}" type="pres">
      <dgm:prSet presAssocID="{2A253C4A-36F5-4A80-BB4D-6FD508152CFC}" presName="parentLeftMargin" presStyleLbl="node1" presStyleIdx="1" presStyleCnt="7"/>
      <dgm:spPr/>
    </dgm:pt>
    <dgm:pt modelId="{DD12642C-9591-4F6E-9AB5-F98B365761F3}" type="pres">
      <dgm:prSet presAssocID="{2A253C4A-36F5-4A80-BB4D-6FD508152CFC}" presName="parentText" presStyleLbl="node1" presStyleIdx="2" presStyleCnt="7">
        <dgm:presLayoutVars>
          <dgm:chMax val="0"/>
          <dgm:bulletEnabled val="1"/>
        </dgm:presLayoutVars>
      </dgm:prSet>
      <dgm:spPr/>
    </dgm:pt>
    <dgm:pt modelId="{7B00A4B2-D7FB-4563-BCB0-84DF1605E0A8}" type="pres">
      <dgm:prSet presAssocID="{2A253C4A-36F5-4A80-BB4D-6FD508152CFC}" presName="negativeSpace" presStyleCnt="0"/>
      <dgm:spPr/>
    </dgm:pt>
    <dgm:pt modelId="{FEB5503D-17BD-47FA-9062-8B02BD1467A1}" type="pres">
      <dgm:prSet presAssocID="{2A253C4A-36F5-4A80-BB4D-6FD508152CFC}" presName="childText" presStyleLbl="conFgAcc1" presStyleIdx="2" presStyleCnt="7">
        <dgm:presLayoutVars>
          <dgm:bulletEnabled val="1"/>
        </dgm:presLayoutVars>
      </dgm:prSet>
      <dgm:spPr/>
    </dgm:pt>
    <dgm:pt modelId="{80A364DC-F164-4CFB-BFD9-5D83BB138498}" type="pres">
      <dgm:prSet presAssocID="{1F10F52F-9DD9-4F6C-AC2B-BB33CAD2EBED}" presName="spaceBetweenRectangles" presStyleCnt="0"/>
      <dgm:spPr/>
    </dgm:pt>
    <dgm:pt modelId="{BCB3F408-8094-4222-A55B-D7205779BF4C}" type="pres">
      <dgm:prSet presAssocID="{8DE1E2B5-6C98-454B-9027-8F2C5DE4D9F6}" presName="parentLin" presStyleCnt="0"/>
      <dgm:spPr/>
    </dgm:pt>
    <dgm:pt modelId="{F2264525-EEDD-4CAB-9E40-A35B0B7622BD}" type="pres">
      <dgm:prSet presAssocID="{8DE1E2B5-6C98-454B-9027-8F2C5DE4D9F6}" presName="parentLeftMargin" presStyleLbl="node1" presStyleIdx="2" presStyleCnt="7"/>
      <dgm:spPr/>
    </dgm:pt>
    <dgm:pt modelId="{96C9A63A-F072-431E-8ACF-DC628ABD0920}" type="pres">
      <dgm:prSet presAssocID="{8DE1E2B5-6C98-454B-9027-8F2C5DE4D9F6}" presName="parentText" presStyleLbl="node1" presStyleIdx="3" presStyleCnt="7">
        <dgm:presLayoutVars>
          <dgm:chMax val="0"/>
          <dgm:bulletEnabled val="1"/>
        </dgm:presLayoutVars>
      </dgm:prSet>
      <dgm:spPr/>
    </dgm:pt>
    <dgm:pt modelId="{40E4BF4D-D94C-45C4-A17A-910097343A9F}" type="pres">
      <dgm:prSet presAssocID="{8DE1E2B5-6C98-454B-9027-8F2C5DE4D9F6}" presName="negativeSpace" presStyleCnt="0"/>
      <dgm:spPr/>
    </dgm:pt>
    <dgm:pt modelId="{CE523DBD-F4A8-40A1-9449-03E3844711F1}" type="pres">
      <dgm:prSet presAssocID="{8DE1E2B5-6C98-454B-9027-8F2C5DE4D9F6}" presName="childText" presStyleLbl="conFgAcc1" presStyleIdx="3" presStyleCnt="7">
        <dgm:presLayoutVars>
          <dgm:bulletEnabled val="1"/>
        </dgm:presLayoutVars>
      </dgm:prSet>
      <dgm:spPr/>
    </dgm:pt>
    <dgm:pt modelId="{7BB80AF6-1318-44B7-AF39-C52CEAD9607A}" type="pres">
      <dgm:prSet presAssocID="{1353DA7B-FD9F-45AF-9459-818C8EC7DEAF}" presName="spaceBetweenRectangles" presStyleCnt="0"/>
      <dgm:spPr/>
    </dgm:pt>
    <dgm:pt modelId="{6175CA9D-260F-4055-B8B7-32D3A137154F}" type="pres">
      <dgm:prSet presAssocID="{7F07F500-D602-4371-876D-1AD98004696F}" presName="parentLin" presStyleCnt="0"/>
      <dgm:spPr/>
    </dgm:pt>
    <dgm:pt modelId="{D9162481-76A2-4F69-89A1-FEB31B183FCC}" type="pres">
      <dgm:prSet presAssocID="{7F07F500-D602-4371-876D-1AD98004696F}" presName="parentLeftMargin" presStyleLbl="node1" presStyleIdx="3" presStyleCnt="7"/>
      <dgm:spPr/>
    </dgm:pt>
    <dgm:pt modelId="{B74DAEBD-FF57-4B7B-B48A-18B8005D4F98}" type="pres">
      <dgm:prSet presAssocID="{7F07F500-D602-4371-876D-1AD98004696F}" presName="parentText" presStyleLbl="node1" presStyleIdx="4" presStyleCnt="7">
        <dgm:presLayoutVars>
          <dgm:chMax val="0"/>
          <dgm:bulletEnabled val="1"/>
        </dgm:presLayoutVars>
      </dgm:prSet>
      <dgm:spPr/>
    </dgm:pt>
    <dgm:pt modelId="{17366C64-5D59-4D52-AC8D-9476564DE5F9}" type="pres">
      <dgm:prSet presAssocID="{7F07F500-D602-4371-876D-1AD98004696F}" presName="negativeSpace" presStyleCnt="0"/>
      <dgm:spPr/>
    </dgm:pt>
    <dgm:pt modelId="{2A020707-8E5C-42DB-916B-9F8AF608D355}" type="pres">
      <dgm:prSet presAssocID="{7F07F500-D602-4371-876D-1AD98004696F}" presName="childText" presStyleLbl="conFgAcc1" presStyleIdx="4" presStyleCnt="7">
        <dgm:presLayoutVars>
          <dgm:bulletEnabled val="1"/>
        </dgm:presLayoutVars>
      </dgm:prSet>
      <dgm:spPr/>
    </dgm:pt>
    <dgm:pt modelId="{9417BBE9-AD58-458F-8E5E-9C59AB5C9C2D}" type="pres">
      <dgm:prSet presAssocID="{0DE6DF55-D53F-43A4-AE7E-B46F0343CBA5}" presName="spaceBetweenRectangles" presStyleCnt="0"/>
      <dgm:spPr/>
    </dgm:pt>
    <dgm:pt modelId="{B94F2090-16E9-478C-890C-B620C371F5E8}" type="pres">
      <dgm:prSet presAssocID="{8EE52A08-FB96-4B42-B2C4-87E76A3D3FEB}" presName="parentLin" presStyleCnt="0"/>
      <dgm:spPr/>
    </dgm:pt>
    <dgm:pt modelId="{5182577B-39BF-434B-AEBB-B44B084E76F8}" type="pres">
      <dgm:prSet presAssocID="{8EE52A08-FB96-4B42-B2C4-87E76A3D3FEB}" presName="parentLeftMargin" presStyleLbl="node1" presStyleIdx="4" presStyleCnt="7"/>
      <dgm:spPr/>
    </dgm:pt>
    <dgm:pt modelId="{86D49DED-4E3D-42AE-B590-0BAF9934B413}" type="pres">
      <dgm:prSet presAssocID="{8EE52A08-FB96-4B42-B2C4-87E76A3D3FEB}" presName="parentText" presStyleLbl="node1" presStyleIdx="5" presStyleCnt="7">
        <dgm:presLayoutVars>
          <dgm:chMax val="0"/>
          <dgm:bulletEnabled val="1"/>
        </dgm:presLayoutVars>
      </dgm:prSet>
      <dgm:spPr/>
    </dgm:pt>
    <dgm:pt modelId="{E2D0FED0-8B0D-4484-BDCC-115EABEA2F2B}" type="pres">
      <dgm:prSet presAssocID="{8EE52A08-FB96-4B42-B2C4-87E76A3D3FEB}" presName="negativeSpace" presStyleCnt="0"/>
      <dgm:spPr/>
    </dgm:pt>
    <dgm:pt modelId="{DE8DD3F6-AF75-46CD-9B58-ABC6162DB86E}" type="pres">
      <dgm:prSet presAssocID="{8EE52A08-FB96-4B42-B2C4-87E76A3D3FEB}" presName="childText" presStyleLbl="conFgAcc1" presStyleIdx="5" presStyleCnt="7">
        <dgm:presLayoutVars>
          <dgm:bulletEnabled val="1"/>
        </dgm:presLayoutVars>
      </dgm:prSet>
      <dgm:spPr/>
    </dgm:pt>
    <dgm:pt modelId="{9CFCFC4C-1B1D-4B03-9E7D-3B94327FDC21}" type="pres">
      <dgm:prSet presAssocID="{F4E17181-89EE-4FD5-A401-203FEB10CD6E}" presName="spaceBetweenRectangles" presStyleCnt="0"/>
      <dgm:spPr/>
    </dgm:pt>
    <dgm:pt modelId="{815DA6E9-699F-467B-8FB4-971E11E2922F}" type="pres">
      <dgm:prSet presAssocID="{FA69A5EF-AF89-416A-B8E9-291202645C8D}" presName="parentLin" presStyleCnt="0"/>
      <dgm:spPr/>
    </dgm:pt>
    <dgm:pt modelId="{4D1635EF-AB1A-41EF-B15E-0E12E07B9DC2}" type="pres">
      <dgm:prSet presAssocID="{FA69A5EF-AF89-416A-B8E9-291202645C8D}" presName="parentLeftMargin" presStyleLbl="node1" presStyleIdx="5" presStyleCnt="7"/>
      <dgm:spPr/>
    </dgm:pt>
    <dgm:pt modelId="{60E488ED-A147-4F79-9238-6A4655493463}" type="pres">
      <dgm:prSet presAssocID="{FA69A5EF-AF89-416A-B8E9-291202645C8D}" presName="parentText" presStyleLbl="node1" presStyleIdx="6" presStyleCnt="7">
        <dgm:presLayoutVars>
          <dgm:chMax val="0"/>
          <dgm:bulletEnabled val="1"/>
        </dgm:presLayoutVars>
      </dgm:prSet>
      <dgm:spPr/>
    </dgm:pt>
    <dgm:pt modelId="{48FDDAEF-1B9C-4445-A79E-3CFEB06A0525}" type="pres">
      <dgm:prSet presAssocID="{FA69A5EF-AF89-416A-B8E9-291202645C8D}" presName="negativeSpace" presStyleCnt="0"/>
      <dgm:spPr/>
    </dgm:pt>
    <dgm:pt modelId="{A40B6C93-DA75-451D-804B-279565EC3918}" type="pres">
      <dgm:prSet presAssocID="{FA69A5EF-AF89-416A-B8E9-291202645C8D}" presName="childText" presStyleLbl="conFgAcc1" presStyleIdx="6" presStyleCnt="7">
        <dgm:presLayoutVars>
          <dgm:bulletEnabled val="1"/>
        </dgm:presLayoutVars>
      </dgm:prSet>
      <dgm:spPr/>
    </dgm:pt>
  </dgm:ptLst>
  <dgm:cxnLst>
    <dgm:cxn modelId="{1F458604-54E6-4844-98E3-CE946F373D93}" type="presOf" srcId="{2A253C4A-36F5-4A80-BB4D-6FD508152CFC}" destId="{DD12642C-9591-4F6E-9AB5-F98B365761F3}" srcOrd="1" destOrd="0" presId="urn:microsoft.com/office/officeart/2005/8/layout/list1"/>
    <dgm:cxn modelId="{0ABA0F06-7CC6-4FF8-A2F0-4264D08AC5B0}" type="presOf" srcId="{84876020-4E83-435B-859F-253A711201E6}" destId="{DBB289E8-E018-4C22-9942-9AC230037CFD}" srcOrd="1" destOrd="0" presId="urn:microsoft.com/office/officeart/2005/8/layout/list1"/>
    <dgm:cxn modelId="{9C79801B-1C99-43A4-BE66-DD13BF0083FA}" type="presOf" srcId="{2A253C4A-36F5-4A80-BB4D-6FD508152CFC}" destId="{3D75CAB0-E5E1-462B-812D-0E5058870329}" srcOrd="0" destOrd="0" presId="urn:microsoft.com/office/officeart/2005/8/layout/list1"/>
    <dgm:cxn modelId="{EB049731-3EE8-45B5-AA6C-2AC1A0404BBD}" srcId="{E6EDAA85-30CC-4827-8210-96DB2270A951}" destId="{84876020-4E83-435B-859F-253A711201E6}" srcOrd="1" destOrd="0" parTransId="{76F0E707-274A-447E-BFE1-434FA84136A5}" sibTransId="{65A25D76-CC51-4987-A3E7-6B8806D17195}"/>
    <dgm:cxn modelId="{BA274541-6286-4ECB-8633-66F9D8245BAF}" type="presOf" srcId="{84876020-4E83-435B-859F-253A711201E6}" destId="{2996B171-B46C-4F21-8D4E-D06F704DEA79}" srcOrd="0" destOrd="0" presId="urn:microsoft.com/office/officeart/2005/8/layout/list1"/>
    <dgm:cxn modelId="{68F3EF67-2ADC-40BC-BA9D-AA811812A260}" type="presOf" srcId="{8EE52A08-FB96-4B42-B2C4-87E76A3D3FEB}" destId="{5182577B-39BF-434B-AEBB-B44B084E76F8}" srcOrd="0" destOrd="0" presId="urn:microsoft.com/office/officeart/2005/8/layout/list1"/>
    <dgm:cxn modelId="{4A51A668-6D88-4F4F-8193-A60CC189F237}" srcId="{E6EDAA85-30CC-4827-8210-96DB2270A951}" destId="{7F07F500-D602-4371-876D-1AD98004696F}" srcOrd="4" destOrd="0" parTransId="{344C4DC7-381F-410C-9509-306805D40AC1}" sibTransId="{0DE6DF55-D53F-43A4-AE7E-B46F0343CBA5}"/>
    <dgm:cxn modelId="{D9D8BC6D-1E67-4487-A808-9EB238DF6CB4}" type="presOf" srcId="{7F07F500-D602-4371-876D-1AD98004696F}" destId="{D9162481-76A2-4F69-89A1-FEB31B183FCC}" srcOrd="0" destOrd="0" presId="urn:microsoft.com/office/officeart/2005/8/layout/list1"/>
    <dgm:cxn modelId="{05C52383-882C-4E41-88E0-11EEC27DED61}" type="presOf" srcId="{8DE1E2B5-6C98-454B-9027-8F2C5DE4D9F6}" destId="{F2264525-EEDD-4CAB-9E40-A35B0B7622BD}" srcOrd="0" destOrd="0" presId="urn:microsoft.com/office/officeart/2005/8/layout/list1"/>
    <dgm:cxn modelId="{89056D84-AE86-47D1-9253-DC8A1271350E}" type="presOf" srcId="{E6EDAA85-30CC-4827-8210-96DB2270A951}" destId="{4C52979B-682E-48D1-B52A-EF7FE8880654}" srcOrd="0" destOrd="0" presId="urn:microsoft.com/office/officeart/2005/8/layout/list1"/>
    <dgm:cxn modelId="{7CBEFC8B-582A-483F-BE3B-D872D060FB67}" type="presOf" srcId="{EFB6A144-5414-4129-B6FA-AC8BF7E375DB}" destId="{3AFCA7CB-C1C9-430B-9E9A-7C808C39B1AD}" srcOrd="0" destOrd="0" presId="urn:microsoft.com/office/officeart/2005/8/layout/list1"/>
    <dgm:cxn modelId="{BFF65D8E-A5F6-48AE-8D1B-FF6680668A50}" srcId="{E6EDAA85-30CC-4827-8210-96DB2270A951}" destId="{FA69A5EF-AF89-416A-B8E9-291202645C8D}" srcOrd="6" destOrd="0" parTransId="{CDEA6CE7-6BAD-48A3-838E-8F7CFE95002B}" sibTransId="{7337AD6F-988E-46F1-9F97-BB7619B66B4F}"/>
    <dgm:cxn modelId="{728AB78F-700B-4E4B-B9B7-865AEDA28C5A}" srcId="{E6EDAA85-30CC-4827-8210-96DB2270A951}" destId="{2A253C4A-36F5-4A80-BB4D-6FD508152CFC}" srcOrd="2" destOrd="0" parTransId="{468258CF-C489-4120-9F99-27FF07ADA600}" sibTransId="{1F10F52F-9DD9-4F6C-AC2B-BB33CAD2EBED}"/>
    <dgm:cxn modelId="{FA04F295-DE42-4936-A465-F35F6CE68698}" type="presOf" srcId="{8DE1E2B5-6C98-454B-9027-8F2C5DE4D9F6}" destId="{96C9A63A-F072-431E-8ACF-DC628ABD0920}" srcOrd="1" destOrd="0" presId="urn:microsoft.com/office/officeart/2005/8/layout/list1"/>
    <dgm:cxn modelId="{9F8803AC-D6B3-4500-B0B4-F1F8175C8099}" srcId="{E6EDAA85-30CC-4827-8210-96DB2270A951}" destId="{EFB6A144-5414-4129-B6FA-AC8BF7E375DB}" srcOrd="0" destOrd="0" parTransId="{B9184AA5-561C-4F95-966E-1DE3F3A7C824}" sibTransId="{972C472D-BE40-48AF-A9E1-344E3EFC7493}"/>
    <dgm:cxn modelId="{766565AE-372D-48A8-925F-5BF8DA386032}" srcId="{E6EDAA85-30CC-4827-8210-96DB2270A951}" destId="{8DE1E2B5-6C98-454B-9027-8F2C5DE4D9F6}" srcOrd="3" destOrd="0" parTransId="{026D739D-6DFC-4494-95F7-052529415F47}" sibTransId="{1353DA7B-FD9F-45AF-9459-818C8EC7DEAF}"/>
    <dgm:cxn modelId="{7ACFAABA-081E-4756-9E32-8BB744F41BEE}" type="presOf" srcId="{EFB6A144-5414-4129-B6FA-AC8BF7E375DB}" destId="{3C0E5442-46FB-4471-81E6-B515C805140E}" srcOrd="1" destOrd="0" presId="urn:microsoft.com/office/officeart/2005/8/layout/list1"/>
    <dgm:cxn modelId="{8278F5C3-955A-4851-B4C6-6824971DB170}" type="presOf" srcId="{FA69A5EF-AF89-416A-B8E9-291202645C8D}" destId="{4D1635EF-AB1A-41EF-B15E-0E12E07B9DC2}" srcOrd="0" destOrd="0" presId="urn:microsoft.com/office/officeart/2005/8/layout/list1"/>
    <dgm:cxn modelId="{5B5142D0-69B9-41A8-92F1-0FAC8ADF5B47}" type="presOf" srcId="{7F07F500-D602-4371-876D-1AD98004696F}" destId="{B74DAEBD-FF57-4B7B-B48A-18B8005D4F98}" srcOrd="1" destOrd="0" presId="urn:microsoft.com/office/officeart/2005/8/layout/list1"/>
    <dgm:cxn modelId="{C002EED2-8BE9-44E7-A393-3D6EA6B81179}" srcId="{E6EDAA85-30CC-4827-8210-96DB2270A951}" destId="{8EE52A08-FB96-4B42-B2C4-87E76A3D3FEB}" srcOrd="5" destOrd="0" parTransId="{DA57230A-92EC-4094-A9EF-7776EA10BE6F}" sibTransId="{F4E17181-89EE-4FD5-A401-203FEB10CD6E}"/>
    <dgm:cxn modelId="{5008D1F1-EC59-492C-A4E4-08DB75A901D2}" type="presOf" srcId="{FA69A5EF-AF89-416A-B8E9-291202645C8D}" destId="{60E488ED-A147-4F79-9238-6A4655493463}" srcOrd="1" destOrd="0" presId="urn:microsoft.com/office/officeart/2005/8/layout/list1"/>
    <dgm:cxn modelId="{FD6ECAFB-BE3A-4E56-9F9E-533E901DD1C1}" type="presOf" srcId="{8EE52A08-FB96-4B42-B2C4-87E76A3D3FEB}" destId="{86D49DED-4E3D-42AE-B590-0BAF9934B413}" srcOrd="1" destOrd="0" presId="urn:microsoft.com/office/officeart/2005/8/layout/list1"/>
    <dgm:cxn modelId="{B37DED8F-90CB-4EAE-B142-111BB07A5EC7}" type="presParOf" srcId="{4C52979B-682E-48D1-B52A-EF7FE8880654}" destId="{F2418010-48AA-43CA-88BF-29822B9681B6}" srcOrd="0" destOrd="0" presId="urn:microsoft.com/office/officeart/2005/8/layout/list1"/>
    <dgm:cxn modelId="{D59A420E-F94C-41BE-9429-25E7E1E74A83}" type="presParOf" srcId="{F2418010-48AA-43CA-88BF-29822B9681B6}" destId="{3AFCA7CB-C1C9-430B-9E9A-7C808C39B1AD}" srcOrd="0" destOrd="0" presId="urn:microsoft.com/office/officeart/2005/8/layout/list1"/>
    <dgm:cxn modelId="{3EE240E4-FE0B-41AA-AA03-C346F41E8CC9}" type="presParOf" srcId="{F2418010-48AA-43CA-88BF-29822B9681B6}" destId="{3C0E5442-46FB-4471-81E6-B515C805140E}" srcOrd="1" destOrd="0" presId="urn:microsoft.com/office/officeart/2005/8/layout/list1"/>
    <dgm:cxn modelId="{361000E6-0C7A-4F5C-92C0-AAE6346048E0}" type="presParOf" srcId="{4C52979B-682E-48D1-B52A-EF7FE8880654}" destId="{8B74C779-8450-44C7-8CB3-171FB223340B}" srcOrd="1" destOrd="0" presId="urn:microsoft.com/office/officeart/2005/8/layout/list1"/>
    <dgm:cxn modelId="{77951340-72C9-4967-A2CB-C2058AE4F353}" type="presParOf" srcId="{4C52979B-682E-48D1-B52A-EF7FE8880654}" destId="{7CBFBAC2-6C83-40E3-A41B-47C460EA1D8B}" srcOrd="2" destOrd="0" presId="urn:microsoft.com/office/officeart/2005/8/layout/list1"/>
    <dgm:cxn modelId="{EE47687B-AB4B-4F3E-B8F1-CFE1DB36F483}" type="presParOf" srcId="{4C52979B-682E-48D1-B52A-EF7FE8880654}" destId="{7D6587FE-8236-417B-8210-DB4DFB5F1D0A}" srcOrd="3" destOrd="0" presId="urn:microsoft.com/office/officeart/2005/8/layout/list1"/>
    <dgm:cxn modelId="{C0020683-6723-443F-8CCA-B0DD45E9F58C}" type="presParOf" srcId="{4C52979B-682E-48D1-B52A-EF7FE8880654}" destId="{CD6531ED-468F-401C-8380-6107D7446EDF}" srcOrd="4" destOrd="0" presId="urn:microsoft.com/office/officeart/2005/8/layout/list1"/>
    <dgm:cxn modelId="{20D77E5E-36B1-4831-9CA4-4A59BA6C3802}" type="presParOf" srcId="{CD6531ED-468F-401C-8380-6107D7446EDF}" destId="{2996B171-B46C-4F21-8D4E-D06F704DEA79}" srcOrd="0" destOrd="0" presId="urn:microsoft.com/office/officeart/2005/8/layout/list1"/>
    <dgm:cxn modelId="{7A1F483C-B44B-4988-89DA-0CF7D71CE9F0}" type="presParOf" srcId="{CD6531ED-468F-401C-8380-6107D7446EDF}" destId="{DBB289E8-E018-4C22-9942-9AC230037CFD}" srcOrd="1" destOrd="0" presId="urn:microsoft.com/office/officeart/2005/8/layout/list1"/>
    <dgm:cxn modelId="{979EB8D9-2635-497A-BC2F-880262F59A5F}" type="presParOf" srcId="{4C52979B-682E-48D1-B52A-EF7FE8880654}" destId="{A6BD14F7-AF73-45DE-9BC2-C013B694D42A}" srcOrd="5" destOrd="0" presId="urn:microsoft.com/office/officeart/2005/8/layout/list1"/>
    <dgm:cxn modelId="{1BF78E62-99C8-43A3-A604-8A6109B500E4}" type="presParOf" srcId="{4C52979B-682E-48D1-B52A-EF7FE8880654}" destId="{E327B4A2-B39E-41DE-B4D3-E4E08C0A054F}" srcOrd="6" destOrd="0" presId="urn:microsoft.com/office/officeart/2005/8/layout/list1"/>
    <dgm:cxn modelId="{BAF88381-5020-4E89-9BE5-277B58DDE22F}" type="presParOf" srcId="{4C52979B-682E-48D1-B52A-EF7FE8880654}" destId="{EFC678C0-3979-4C31-B590-300C40EAC18F}" srcOrd="7" destOrd="0" presId="urn:microsoft.com/office/officeart/2005/8/layout/list1"/>
    <dgm:cxn modelId="{E23E7F99-9F91-4D73-9CDE-A28E2927BE64}" type="presParOf" srcId="{4C52979B-682E-48D1-B52A-EF7FE8880654}" destId="{6069E46D-8388-4F74-AB80-EE6C3F1FEA1E}" srcOrd="8" destOrd="0" presId="urn:microsoft.com/office/officeart/2005/8/layout/list1"/>
    <dgm:cxn modelId="{DABDC4C1-9614-410F-BEE2-ECAF56B32F4A}" type="presParOf" srcId="{6069E46D-8388-4F74-AB80-EE6C3F1FEA1E}" destId="{3D75CAB0-E5E1-462B-812D-0E5058870329}" srcOrd="0" destOrd="0" presId="urn:microsoft.com/office/officeart/2005/8/layout/list1"/>
    <dgm:cxn modelId="{4F665861-9000-4A56-A454-ACA3FE9EF673}" type="presParOf" srcId="{6069E46D-8388-4F74-AB80-EE6C3F1FEA1E}" destId="{DD12642C-9591-4F6E-9AB5-F98B365761F3}" srcOrd="1" destOrd="0" presId="urn:microsoft.com/office/officeart/2005/8/layout/list1"/>
    <dgm:cxn modelId="{0A98C9E0-E714-48B5-B207-FB89532884FA}" type="presParOf" srcId="{4C52979B-682E-48D1-B52A-EF7FE8880654}" destId="{7B00A4B2-D7FB-4563-BCB0-84DF1605E0A8}" srcOrd="9" destOrd="0" presId="urn:microsoft.com/office/officeart/2005/8/layout/list1"/>
    <dgm:cxn modelId="{6C257709-3555-4EF7-BFF2-7911A5575399}" type="presParOf" srcId="{4C52979B-682E-48D1-B52A-EF7FE8880654}" destId="{FEB5503D-17BD-47FA-9062-8B02BD1467A1}" srcOrd="10" destOrd="0" presId="urn:microsoft.com/office/officeart/2005/8/layout/list1"/>
    <dgm:cxn modelId="{829B1990-E97A-4258-9CA1-E0CEC39856AE}" type="presParOf" srcId="{4C52979B-682E-48D1-B52A-EF7FE8880654}" destId="{80A364DC-F164-4CFB-BFD9-5D83BB138498}" srcOrd="11" destOrd="0" presId="urn:microsoft.com/office/officeart/2005/8/layout/list1"/>
    <dgm:cxn modelId="{A7A5C57E-4205-49F6-9EF3-CE2EEDBD0A8B}" type="presParOf" srcId="{4C52979B-682E-48D1-B52A-EF7FE8880654}" destId="{BCB3F408-8094-4222-A55B-D7205779BF4C}" srcOrd="12" destOrd="0" presId="urn:microsoft.com/office/officeart/2005/8/layout/list1"/>
    <dgm:cxn modelId="{6DC2954F-9990-432B-90EF-01A4E8CF11AA}" type="presParOf" srcId="{BCB3F408-8094-4222-A55B-D7205779BF4C}" destId="{F2264525-EEDD-4CAB-9E40-A35B0B7622BD}" srcOrd="0" destOrd="0" presId="urn:microsoft.com/office/officeart/2005/8/layout/list1"/>
    <dgm:cxn modelId="{6121DA05-D5C0-4942-9575-F5D2929736A0}" type="presParOf" srcId="{BCB3F408-8094-4222-A55B-D7205779BF4C}" destId="{96C9A63A-F072-431E-8ACF-DC628ABD0920}" srcOrd="1" destOrd="0" presId="urn:microsoft.com/office/officeart/2005/8/layout/list1"/>
    <dgm:cxn modelId="{D23E3E11-7582-4A42-986F-7EFC861F3695}" type="presParOf" srcId="{4C52979B-682E-48D1-B52A-EF7FE8880654}" destId="{40E4BF4D-D94C-45C4-A17A-910097343A9F}" srcOrd="13" destOrd="0" presId="urn:microsoft.com/office/officeart/2005/8/layout/list1"/>
    <dgm:cxn modelId="{217CB7DE-54F2-4833-ABE7-ED0649EA8560}" type="presParOf" srcId="{4C52979B-682E-48D1-B52A-EF7FE8880654}" destId="{CE523DBD-F4A8-40A1-9449-03E3844711F1}" srcOrd="14" destOrd="0" presId="urn:microsoft.com/office/officeart/2005/8/layout/list1"/>
    <dgm:cxn modelId="{48786151-251D-4F2A-9A2A-01875B3E26E7}" type="presParOf" srcId="{4C52979B-682E-48D1-B52A-EF7FE8880654}" destId="{7BB80AF6-1318-44B7-AF39-C52CEAD9607A}" srcOrd="15" destOrd="0" presId="urn:microsoft.com/office/officeart/2005/8/layout/list1"/>
    <dgm:cxn modelId="{251260A1-3443-4E15-961B-D95CC7698A8C}" type="presParOf" srcId="{4C52979B-682E-48D1-B52A-EF7FE8880654}" destId="{6175CA9D-260F-4055-B8B7-32D3A137154F}" srcOrd="16" destOrd="0" presId="urn:microsoft.com/office/officeart/2005/8/layout/list1"/>
    <dgm:cxn modelId="{3911BBDB-4AF1-49CE-8E1B-B449FE35CABD}" type="presParOf" srcId="{6175CA9D-260F-4055-B8B7-32D3A137154F}" destId="{D9162481-76A2-4F69-89A1-FEB31B183FCC}" srcOrd="0" destOrd="0" presId="urn:microsoft.com/office/officeart/2005/8/layout/list1"/>
    <dgm:cxn modelId="{1D650829-A1CD-4AD5-A3A6-1AA37F6A958F}" type="presParOf" srcId="{6175CA9D-260F-4055-B8B7-32D3A137154F}" destId="{B74DAEBD-FF57-4B7B-B48A-18B8005D4F98}" srcOrd="1" destOrd="0" presId="urn:microsoft.com/office/officeart/2005/8/layout/list1"/>
    <dgm:cxn modelId="{1E2CE50D-0178-454B-B853-546C2124AF22}" type="presParOf" srcId="{4C52979B-682E-48D1-B52A-EF7FE8880654}" destId="{17366C64-5D59-4D52-AC8D-9476564DE5F9}" srcOrd="17" destOrd="0" presId="urn:microsoft.com/office/officeart/2005/8/layout/list1"/>
    <dgm:cxn modelId="{A5B0DEE8-A018-4199-93DC-B2310D2E1444}" type="presParOf" srcId="{4C52979B-682E-48D1-B52A-EF7FE8880654}" destId="{2A020707-8E5C-42DB-916B-9F8AF608D355}" srcOrd="18" destOrd="0" presId="urn:microsoft.com/office/officeart/2005/8/layout/list1"/>
    <dgm:cxn modelId="{FD2B3944-38E7-4209-8560-5A2CF9CD0EF3}" type="presParOf" srcId="{4C52979B-682E-48D1-B52A-EF7FE8880654}" destId="{9417BBE9-AD58-458F-8E5E-9C59AB5C9C2D}" srcOrd="19" destOrd="0" presId="urn:microsoft.com/office/officeart/2005/8/layout/list1"/>
    <dgm:cxn modelId="{379D3C91-9F50-4CEA-8D4B-6618C26DB215}" type="presParOf" srcId="{4C52979B-682E-48D1-B52A-EF7FE8880654}" destId="{B94F2090-16E9-478C-890C-B620C371F5E8}" srcOrd="20" destOrd="0" presId="urn:microsoft.com/office/officeart/2005/8/layout/list1"/>
    <dgm:cxn modelId="{C16C2C1E-274B-42EB-8DC7-F23057D70EFD}" type="presParOf" srcId="{B94F2090-16E9-478C-890C-B620C371F5E8}" destId="{5182577B-39BF-434B-AEBB-B44B084E76F8}" srcOrd="0" destOrd="0" presId="urn:microsoft.com/office/officeart/2005/8/layout/list1"/>
    <dgm:cxn modelId="{0D0E2A81-9BD5-4A42-B9B8-6968DB60C75C}" type="presParOf" srcId="{B94F2090-16E9-478C-890C-B620C371F5E8}" destId="{86D49DED-4E3D-42AE-B590-0BAF9934B413}" srcOrd="1" destOrd="0" presId="urn:microsoft.com/office/officeart/2005/8/layout/list1"/>
    <dgm:cxn modelId="{37C352ED-AB82-4E18-83F1-3726A4BBD5DC}" type="presParOf" srcId="{4C52979B-682E-48D1-B52A-EF7FE8880654}" destId="{E2D0FED0-8B0D-4484-BDCC-115EABEA2F2B}" srcOrd="21" destOrd="0" presId="urn:microsoft.com/office/officeart/2005/8/layout/list1"/>
    <dgm:cxn modelId="{2DC6FAE5-30A0-4144-B4A7-9D76473EE8D8}" type="presParOf" srcId="{4C52979B-682E-48D1-B52A-EF7FE8880654}" destId="{DE8DD3F6-AF75-46CD-9B58-ABC6162DB86E}" srcOrd="22" destOrd="0" presId="urn:microsoft.com/office/officeart/2005/8/layout/list1"/>
    <dgm:cxn modelId="{808EDD9A-0E77-4032-ABF2-BA4E786CC6D4}" type="presParOf" srcId="{4C52979B-682E-48D1-B52A-EF7FE8880654}" destId="{9CFCFC4C-1B1D-4B03-9E7D-3B94327FDC21}" srcOrd="23" destOrd="0" presId="urn:microsoft.com/office/officeart/2005/8/layout/list1"/>
    <dgm:cxn modelId="{A7B231BF-284B-44F6-BBE0-DB784284782F}" type="presParOf" srcId="{4C52979B-682E-48D1-B52A-EF7FE8880654}" destId="{815DA6E9-699F-467B-8FB4-971E11E2922F}" srcOrd="24" destOrd="0" presId="urn:microsoft.com/office/officeart/2005/8/layout/list1"/>
    <dgm:cxn modelId="{90670C5D-A2C7-41FF-95E8-E3A917C960AB}" type="presParOf" srcId="{815DA6E9-699F-467B-8FB4-971E11E2922F}" destId="{4D1635EF-AB1A-41EF-B15E-0E12E07B9DC2}" srcOrd="0" destOrd="0" presId="urn:microsoft.com/office/officeart/2005/8/layout/list1"/>
    <dgm:cxn modelId="{6631B287-E796-49D0-AB4D-A301BC12CD35}" type="presParOf" srcId="{815DA6E9-699F-467B-8FB4-971E11E2922F}" destId="{60E488ED-A147-4F79-9238-6A4655493463}" srcOrd="1" destOrd="0" presId="urn:microsoft.com/office/officeart/2005/8/layout/list1"/>
    <dgm:cxn modelId="{B0562D52-0924-44CC-BD34-E1E2EC7FC8EC}" type="presParOf" srcId="{4C52979B-682E-48D1-B52A-EF7FE8880654}" destId="{48FDDAEF-1B9C-4445-A79E-3CFEB06A0525}" srcOrd="25" destOrd="0" presId="urn:microsoft.com/office/officeart/2005/8/layout/list1"/>
    <dgm:cxn modelId="{01601F9A-C2E5-48B8-A014-562E2C60DD10}" type="presParOf" srcId="{4C52979B-682E-48D1-B52A-EF7FE8880654}" destId="{A40B6C93-DA75-451D-804B-279565EC3918}"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7F567C-E03B-46CF-99E7-C9A4A75F9B7C}"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EDDC5D8D-258F-46A9-B2CC-D67D8C9DB4CF}">
      <dgm:prSet/>
      <dgm:spPr/>
      <dgm:t>
        <a:bodyPr/>
        <a:lstStyle/>
        <a:p>
          <a:r>
            <a:rPr lang="en-US"/>
            <a:t>An interdisciplinary research of computer vision and natural language processing.</a:t>
          </a:r>
        </a:p>
      </dgm:t>
    </dgm:pt>
    <dgm:pt modelId="{A79DB368-AC93-43B6-9C1F-DAB3B73C86B4}" type="parTrans" cxnId="{FE831014-10A9-4142-BC1A-F3D2B46DF190}">
      <dgm:prSet/>
      <dgm:spPr/>
      <dgm:t>
        <a:bodyPr/>
        <a:lstStyle/>
        <a:p>
          <a:endParaRPr lang="en-US"/>
        </a:p>
      </dgm:t>
    </dgm:pt>
    <dgm:pt modelId="{45F93486-3C92-417C-83C3-417823618E23}" type="sibTrans" cxnId="{FE831014-10A9-4142-BC1A-F3D2B46DF190}">
      <dgm:prSet/>
      <dgm:spPr/>
      <dgm:t>
        <a:bodyPr/>
        <a:lstStyle/>
        <a:p>
          <a:endParaRPr lang="en-US"/>
        </a:p>
      </dgm:t>
    </dgm:pt>
    <dgm:pt modelId="{9E25BC9B-0580-481F-A80B-B5D6E21716C0}">
      <dgm:prSet/>
      <dgm:spPr/>
      <dgm:t>
        <a:bodyPr/>
        <a:lstStyle/>
        <a:p>
          <a:r>
            <a:rPr lang="en-US"/>
            <a:t>Computer has to detect the image features.</a:t>
          </a:r>
        </a:p>
      </dgm:t>
    </dgm:pt>
    <dgm:pt modelId="{D85F7E46-6E48-4D10-9659-2AE0DC036E3C}" type="parTrans" cxnId="{3983857C-537C-4886-99DA-0C195F49F991}">
      <dgm:prSet/>
      <dgm:spPr/>
      <dgm:t>
        <a:bodyPr/>
        <a:lstStyle/>
        <a:p>
          <a:endParaRPr lang="en-US"/>
        </a:p>
      </dgm:t>
    </dgm:pt>
    <dgm:pt modelId="{5B8E8FE0-62C4-42A6-89DB-32986EBC88C2}" type="sibTrans" cxnId="{3983857C-537C-4886-99DA-0C195F49F991}">
      <dgm:prSet/>
      <dgm:spPr/>
      <dgm:t>
        <a:bodyPr/>
        <a:lstStyle/>
        <a:p>
          <a:endParaRPr lang="en-US"/>
        </a:p>
      </dgm:t>
    </dgm:pt>
    <dgm:pt modelId="{06DDCBAD-559C-4130-B8A6-4D42401E04BD}">
      <dgm:prSet/>
      <dgm:spPr/>
      <dgm:t>
        <a:bodyPr/>
        <a:lstStyle/>
        <a:p>
          <a:r>
            <a:rPr lang="en-US"/>
            <a:t>Attention mechanism makes sense for an more accurate correspondence</a:t>
          </a:r>
        </a:p>
      </dgm:t>
    </dgm:pt>
    <dgm:pt modelId="{870F05C0-4F80-433E-8CFB-D4BCBD9B1A62}" type="parTrans" cxnId="{E93BF82F-4650-4A67-9A61-8CB5F89EFFF8}">
      <dgm:prSet/>
      <dgm:spPr/>
      <dgm:t>
        <a:bodyPr/>
        <a:lstStyle/>
        <a:p>
          <a:endParaRPr lang="en-US"/>
        </a:p>
      </dgm:t>
    </dgm:pt>
    <dgm:pt modelId="{A15AD68D-1E53-43CA-867C-0476E6BA5519}" type="sibTrans" cxnId="{E93BF82F-4650-4A67-9A61-8CB5F89EFFF8}">
      <dgm:prSet/>
      <dgm:spPr/>
      <dgm:t>
        <a:bodyPr/>
        <a:lstStyle/>
        <a:p>
          <a:endParaRPr lang="en-US"/>
        </a:p>
      </dgm:t>
    </dgm:pt>
    <dgm:pt modelId="{200F8184-A64E-4AFA-9CEA-6DA4289B5106}">
      <dgm:prSet/>
      <dgm:spPr/>
      <dgm:t>
        <a:bodyPr/>
        <a:lstStyle/>
        <a:p>
          <a:r>
            <a:rPr lang="en-US"/>
            <a:t>precision and recall results are above or close to 90% by the proposed model VSAM.</a:t>
          </a:r>
        </a:p>
      </dgm:t>
    </dgm:pt>
    <dgm:pt modelId="{B843FC98-5390-40BC-84B2-0F00FA053B11}" type="parTrans" cxnId="{72D895C3-961C-40DA-8726-13703DDA0ABB}">
      <dgm:prSet/>
      <dgm:spPr/>
      <dgm:t>
        <a:bodyPr/>
        <a:lstStyle/>
        <a:p>
          <a:endParaRPr lang="en-US"/>
        </a:p>
      </dgm:t>
    </dgm:pt>
    <dgm:pt modelId="{2BA794B8-41DA-47F2-B406-F83300CE77DD}" type="sibTrans" cxnId="{72D895C3-961C-40DA-8726-13703DDA0ABB}">
      <dgm:prSet/>
      <dgm:spPr/>
      <dgm:t>
        <a:bodyPr/>
        <a:lstStyle/>
        <a:p>
          <a:endParaRPr lang="en-US"/>
        </a:p>
      </dgm:t>
    </dgm:pt>
    <dgm:pt modelId="{59668B59-ACA4-4244-87AE-B9624C79EFC0}" type="pres">
      <dgm:prSet presAssocID="{B17F567C-E03B-46CF-99E7-C9A4A75F9B7C}" presName="outerComposite" presStyleCnt="0">
        <dgm:presLayoutVars>
          <dgm:chMax val="5"/>
          <dgm:dir/>
          <dgm:resizeHandles val="exact"/>
        </dgm:presLayoutVars>
      </dgm:prSet>
      <dgm:spPr/>
    </dgm:pt>
    <dgm:pt modelId="{63A9EB2F-548E-4838-B76C-7D8812E364C0}" type="pres">
      <dgm:prSet presAssocID="{B17F567C-E03B-46CF-99E7-C9A4A75F9B7C}" presName="dummyMaxCanvas" presStyleCnt="0">
        <dgm:presLayoutVars/>
      </dgm:prSet>
      <dgm:spPr/>
    </dgm:pt>
    <dgm:pt modelId="{D8879CDD-39B5-422A-9E47-8A6725E875D9}" type="pres">
      <dgm:prSet presAssocID="{B17F567C-E03B-46CF-99E7-C9A4A75F9B7C}" presName="FourNodes_1" presStyleLbl="node1" presStyleIdx="0" presStyleCnt="4">
        <dgm:presLayoutVars>
          <dgm:bulletEnabled val="1"/>
        </dgm:presLayoutVars>
      </dgm:prSet>
      <dgm:spPr/>
    </dgm:pt>
    <dgm:pt modelId="{C6AEB279-61C6-4620-B40D-7EAEB6806FA1}" type="pres">
      <dgm:prSet presAssocID="{B17F567C-E03B-46CF-99E7-C9A4A75F9B7C}" presName="FourNodes_2" presStyleLbl="node1" presStyleIdx="1" presStyleCnt="4">
        <dgm:presLayoutVars>
          <dgm:bulletEnabled val="1"/>
        </dgm:presLayoutVars>
      </dgm:prSet>
      <dgm:spPr/>
    </dgm:pt>
    <dgm:pt modelId="{B67D11A0-A108-43B8-B3D2-B5EC32BB093F}" type="pres">
      <dgm:prSet presAssocID="{B17F567C-E03B-46CF-99E7-C9A4A75F9B7C}" presName="FourNodes_3" presStyleLbl="node1" presStyleIdx="2" presStyleCnt="4">
        <dgm:presLayoutVars>
          <dgm:bulletEnabled val="1"/>
        </dgm:presLayoutVars>
      </dgm:prSet>
      <dgm:spPr/>
    </dgm:pt>
    <dgm:pt modelId="{6CD604A3-6398-4CA0-9088-F1FEDD5E297C}" type="pres">
      <dgm:prSet presAssocID="{B17F567C-E03B-46CF-99E7-C9A4A75F9B7C}" presName="FourNodes_4" presStyleLbl="node1" presStyleIdx="3" presStyleCnt="4">
        <dgm:presLayoutVars>
          <dgm:bulletEnabled val="1"/>
        </dgm:presLayoutVars>
      </dgm:prSet>
      <dgm:spPr/>
    </dgm:pt>
    <dgm:pt modelId="{1E3FA763-AD7E-4987-8043-F0680E68BE05}" type="pres">
      <dgm:prSet presAssocID="{B17F567C-E03B-46CF-99E7-C9A4A75F9B7C}" presName="FourConn_1-2" presStyleLbl="fgAccFollowNode1" presStyleIdx="0" presStyleCnt="3">
        <dgm:presLayoutVars>
          <dgm:bulletEnabled val="1"/>
        </dgm:presLayoutVars>
      </dgm:prSet>
      <dgm:spPr/>
    </dgm:pt>
    <dgm:pt modelId="{E3DA5AD2-1DF0-4337-96E9-C13AE8B16A88}" type="pres">
      <dgm:prSet presAssocID="{B17F567C-E03B-46CF-99E7-C9A4A75F9B7C}" presName="FourConn_2-3" presStyleLbl="fgAccFollowNode1" presStyleIdx="1" presStyleCnt="3">
        <dgm:presLayoutVars>
          <dgm:bulletEnabled val="1"/>
        </dgm:presLayoutVars>
      </dgm:prSet>
      <dgm:spPr/>
    </dgm:pt>
    <dgm:pt modelId="{0C6550D8-8A4B-490E-BA73-3B4CD591A8EB}" type="pres">
      <dgm:prSet presAssocID="{B17F567C-E03B-46CF-99E7-C9A4A75F9B7C}" presName="FourConn_3-4" presStyleLbl="fgAccFollowNode1" presStyleIdx="2" presStyleCnt="3">
        <dgm:presLayoutVars>
          <dgm:bulletEnabled val="1"/>
        </dgm:presLayoutVars>
      </dgm:prSet>
      <dgm:spPr/>
    </dgm:pt>
    <dgm:pt modelId="{C330794C-2632-4B9A-960E-01B0F5079D08}" type="pres">
      <dgm:prSet presAssocID="{B17F567C-E03B-46CF-99E7-C9A4A75F9B7C}" presName="FourNodes_1_text" presStyleLbl="node1" presStyleIdx="3" presStyleCnt="4">
        <dgm:presLayoutVars>
          <dgm:bulletEnabled val="1"/>
        </dgm:presLayoutVars>
      </dgm:prSet>
      <dgm:spPr/>
    </dgm:pt>
    <dgm:pt modelId="{8B232D81-D358-41A7-93DF-C4164F00AA0C}" type="pres">
      <dgm:prSet presAssocID="{B17F567C-E03B-46CF-99E7-C9A4A75F9B7C}" presName="FourNodes_2_text" presStyleLbl="node1" presStyleIdx="3" presStyleCnt="4">
        <dgm:presLayoutVars>
          <dgm:bulletEnabled val="1"/>
        </dgm:presLayoutVars>
      </dgm:prSet>
      <dgm:spPr/>
    </dgm:pt>
    <dgm:pt modelId="{87DC386E-C859-4B9B-9919-640787D3F08B}" type="pres">
      <dgm:prSet presAssocID="{B17F567C-E03B-46CF-99E7-C9A4A75F9B7C}" presName="FourNodes_3_text" presStyleLbl="node1" presStyleIdx="3" presStyleCnt="4">
        <dgm:presLayoutVars>
          <dgm:bulletEnabled val="1"/>
        </dgm:presLayoutVars>
      </dgm:prSet>
      <dgm:spPr/>
    </dgm:pt>
    <dgm:pt modelId="{141A8B33-FA17-4DFA-8EB3-F1700283C596}" type="pres">
      <dgm:prSet presAssocID="{B17F567C-E03B-46CF-99E7-C9A4A75F9B7C}" presName="FourNodes_4_text" presStyleLbl="node1" presStyleIdx="3" presStyleCnt="4">
        <dgm:presLayoutVars>
          <dgm:bulletEnabled val="1"/>
        </dgm:presLayoutVars>
      </dgm:prSet>
      <dgm:spPr/>
    </dgm:pt>
  </dgm:ptLst>
  <dgm:cxnLst>
    <dgm:cxn modelId="{C71DBE0D-317B-4FAB-B4EB-B1D806303F09}" type="presOf" srcId="{200F8184-A64E-4AFA-9CEA-6DA4289B5106}" destId="{6CD604A3-6398-4CA0-9088-F1FEDD5E297C}" srcOrd="0" destOrd="0" presId="urn:microsoft.com/office/officeart/2005/8/layout/vProcess5"/>
    <dgm:cxn modelId="{FE831014-10A9-4142-BC1A-F3D2B46DF190}" srcId="{B17F567C-E03B-46CF-99E7-C9A4A75F9B7C}" destId="{EDDC5D8D-258F-46A9-B2CC-D67D8C9DB4CF}" srcOrd="0" destOrd="0" parTransId="{A79DB368-AC93-43B6-9C1F-DAB3B73C86B4}" sibTransId="{45F93486-3C92-417C-83C3-417823618E23}"/>
    <dgm:cxn modelId="{B839D814-1681-4BA3-97ED-4BA67E723F4B}" type="presOf" srcId="{B17F567C-E03B-46CF-99E7-C9A4A75F9B7C}" destId="{59668B59-ACA4-4244-87AE-B9624C79EFC0}" srcOrd="0" destOrd="0" presId="urn:microsoft.com/office/officeart/2005/8/layout/vProcess5"/>
    <dgm:cxn modelId="{790A711E-D820-4A2E-9BD1-16D1D0750BA3}" type="presOf" srcId="{06DDCBAD-559C-4130-B8A6-4D42401E04BD}" destId="{87DC386E-C859-4B9B-9919-640787D3F08B}" srcOrd="1" destOrd="0" presId="urn:microsoft.com/office/officeart/2005/8/layout/vProcess5"/>
    <dgm:cxn modelId="{E93BF82F-4650-4A67-9A61-8CB5F89EFFF8}" srcId="{B17F567C-E03B-46CF-99E7-C9A4A75F9B7C}" destId="{06DDCBAD-559C-4130-B8A6-4D42401E04BD}" srcOrd="2" destOrd="0" parTransId="{870F05C0-4F80-433E-8CFB-D4BCBD9B1A62}" sibTransId="{A15AD68D-1E53-43CA-867C-0476E6BA5519}"/>
    <dgm:cxn modelId="{07648D43-5C87-44A3-A505-6F7F55E52816}" type="presOf" srcId="{06DDCBAD-559C-4130-B8A6-4D42401E04BD}" destId="{B67D11A0-A108-43B8-B3D2-B5EC32BB093F}" srcOrd="0" destOrd="0" presId="urn:microsoft.com/office/officeart/2005/8/layout/vProcess5"/>
    <dgm:cxn modelId="{0C57E747-E122-4CAD-8937-870DEE2C4037}" type="presOf" srcId="{5B8E8FE0-62C4-42A6-89DB-32986EBC88C2}" destId="{E3DA5AD2-1DF0-4337-96E9-C13AE8B16A88}" srcOrd="0" destOrd="0" presId="urn:microsoft.com/office/officeart/2005/8/layout/vProcess5"/>
    <dgm:cxn modelId="{BAEA4668-8624-4601-B429-EA888351C0D1}" type="presOf" srcId="{45F93486-3C92-417C-83C3-417823618E23}" destId="{1E3FA763-AD7E-4987-8043-F0680E68BE05}" srcOrd="0" destOrd="0" presId="urn:microsoft.com/office/officeart/2005/8/layout/vProcess5"/>
    <dgm:cxn modelId="{0F0E846A-EABF-4F78-9916-2B10BAE0CE56}" type="presOf" srcId="{200F8184-A64E-4AFA-9CEA-6DA4289B5106}" destId="{141A8B33-FA17-4DFA-8EB3-F1700283C596}" srcOrd="1" destOrd="0" presId="urn:microsoft.com/office/officeart/2005/8/layout/vProcess5"/>
    <dgm:cxn modelId="{77BE3D5A-2B13-455E-8AFC-F3F9B7AB6057}" type="presOf" srcId="{EDDC5D8D-258F-46A9-B2CC-D67D8C9DB4CF}" destId="{C330794C-2632-4B9A-960E-01B0F5079D08}" srcOrd="1" destOrd="0" presId="urn:microsoft.com/office/officeart/2005/8/layout/vProcess5"/>
    <dgm:cxn modelId="{3983857C-537C-4886-99DA-0C195F49F991}" srcId="{B17F567C-E03B-46CF-99E7-C9A4A75F9B7C}" destId="{9E25BC9B-0580-481F-A80B-B5D6E21716C0}" srcOrd="1" destOrd="0" parTransId="{D85F7E46-6E48-4D10-9659-2AE0DC036E3C}" sibTransId="{5B8E8FE0-62C4-42A6-89DB-32986EBC88C2}"/>
    <dgm:cxn modelId="{F3120388-4088-4CAC-8576-3313EB297CE8}" type="presOf" srcId="{EDDC5D8D-258F-46A9-B2CC-D67D8C9DB4CF}" destId="{D8879CDD-39B5-422A-9E47-8A6725E875D9}" srcOrd="0" destOrd="0" presId="urn:microsoft.com/office/officeart/2005/8/layout/vProcess5"/>
    <dgm:cxn modelId="{D9A576BB-B607-41BB-9407-88B097421BAD}" type="presOf" srcId="{9E25BC9B-0580-481F-A80B-B5D6E21716C0}" destId="{8B232D81-D358-41A7-93DF-C4164F00AA0C}" srcOrd="1" destOrd="0" presId="urn:microsoft.com/office/officeart/2005/8/layout/vProcess5"/>
    <dgm:cxn modelId="{72D895C3-961C-40DA-8726-13703DDA0ABB}" srcId="{B17F567C-E03B-46CF-99E7-C9A4A75F9B7C}" destId="{200F8184-A64E-4AFA-9CEA-6DA4289B5106}" srcOrd="3" destOrd="0" parTransId="{B843FC98-5390-40BC-84B2-0F00FA053B11}" sibTransId="{2BA794B8-41DA-47F2-B406-F83300CE77DD}"/>
    <dgm:cxn modelId="{D23497DA-4AC3-4A72-BE73-7D8DF92A2398}" type="presOf" srcId="{9E25BC9B-0580-481F-A80B-B5D6E21716C0}" destId="{C6AEB279-61C6-4620-B40D-7EAEB6806FA1}" srcOrd="0" destOrd="0" presId="urn:microsoft.com/office/officeart/2005/8/layout/vProcess5"/>
    <dgm:cxn modelId="{A18847DB-A0A6-4FC1-B03E-928964A4FDC1}" type="presOf" srcId="{A15AD68D-1E53-43CA-867C-0476E6BA5519}" destId="{0C6550D8-8A4B-490E-BA73-3B4CD591A8EB}" srcOrd="0" destOrd="0" presId="urn:microsoft.com/office/officeart/2005/8/layout/vProcess5"/>
    <dgm:cxn modelId="{2C5BEFF7-9FF4-4051-B278-58468BD78158}" type="presParOf" srcId="{59668B59-ACA4-4244-87AE-B9624C79EFC0}" destId="{63A9EB2F-548E-4838-B76C-7D8812E364C0}" srcOrd="0" destOrd="0" presId="urn:microsoft.com/office/officeart/2005/8/layout/vProcess5"/>
    <dgm:cxn modelId="{697E2360-E788-406B-B2E5-689526EEBE3E}" type="presParOf" srcId="{59668B59-ACA4-4244-87AE-B9624C79EFC0}" destId="{D8879CDD-39B5-422A-9E47-8A6725E875D9}" srcOrd="1" destOrd="0" presId="urn:microsoft.com/office/officeart/2005/8/layout/vProcess5"/>
    <dgm:cxn modelId="{A631BA70-5DA8-4C38-824B-2BFE13E1AD08}" type="presParOf" srcId="{59668B59-ACA4-4244-87AE-B9624C79EFC0}" destId="{C6AEB279-61C6-4620-B40D-7EAEB6806FA1}" srcOrd="2" destOrd="0" presId="urn:microsoft.com/office/officeart/2005/8/layout/vProcess5"/>
    <dgm:cxn modelId="{42FBF3F5-C551-4573-8714-544DE1E5628D}" type="presParOf" srcId="{59668B59-ACA4-4244-87AE-B9624C79EFC0}" destId="{B67D11A0-A108-43B8-B3D2-B5EC32BB093F}" srcOrd="3" destOrd="0" presId="urn:microsoft.com/office/officeart/2005/8/layout/vProcess5"/>
    <dgm:cxn modelId="{ADC1D5D2-1C5C-4E8D-A24A-FB38F28C61BA}" type="presParOf" srcId="{59668B59-ACA4-4244-87AE-B9624C79EFC0}" destId="{6CD604A3-6398-4CA0-9088-F1FEDD5E297C}" srcOrd="4" destOrd="0" presId="urn:microsoft.com/office/officeart/2005/8/layout/vProcess5"/>
    <dgm:cxn modelId="{02F40608-BDFC-4EFA-BDDC-86A378BCEBE6}" type="presParOf" srcId="{59668B59-ACA4-4244-87AE-B9624C79EFC0}" destId="{1E3FA763-AD7E-4987-8043-F0680E68BE05}" srcOrd="5" destOrd="0" presId="urn:microsoft.com/office/officeart/2005/8/layout/vProcess5"/>
    <dgm:cxn modelId="{61975202-A9E7-4296-BF13-7D7233442CC5}" type="presParOf" srcId="{59668B59-ACA4-4244-87AE-B9624C79EFC0}" destId="{E3DA5AD2-1DF0-4337-96E9-C13AE8B16A88}" srcOrd="6" destOrd="0" presId="urn:microsoft.com/office/officeart/2005/8/layout/vProcess5"/>
    <dgm:cxn modelId="{BEF23D17-97ED-4368-ABFB-6405220300E8}" type="presParOf" srcId="{59668B59-ACA4-4244-87AE-B9624C79EFC0}" destId="{0C6550D8-8A4B-490E-BA73-3B4CD591A8EB}" srcOrd="7" destOrd="0" presId="urn:microsoft.com/office/officeart/2005/8/layout/vProcess5"/>
    <dgm:cxn modelId="{F2AA2403-D0C1-4047-8478-EB3F988C079E}" type="presParOf" srcId="{59668B59-ACA4-4244-87AE-B9624C79EFC0}" destId="{C330794C-2632-4B9A-960E-01B0F5079D08}" srcOrd="8" destOrd="0" presId="urn:microsoft.com/office/officeart/2005/8/layout/vProcess5"/>
    <dgm:cxn modelId="{A7E17F38-FF8E-4E41-9EBD-1EEEAEAE4EA4}" type="presParOf" srcId="{59668B59-ACA4-4244-87AE-B9624C79EFC0}" destId="{8B232D81-D358-41A7-93DF-C4164F00AA0C}" srcOrd="9" destOrd="0" presId="urn:microsoft.com/office/officeart/2005/8/layout/vProcess5"/>
    <dgm:cxn modelId="{9E338E14-9375-4387-A2CA-9F962D70A6B1}" type="presParOf" srcId="{59668B59-ACA4-4244-87AE-B9624C79EFC0}" destId="{87DC386E-C859-4B9B-9919-640787D3F08B}" srcOrd="10" destOrd="0" presId="urn:microsoft.com/office/officeart/2005/8/layout/vProcess5"/>
    <dgm:cxn modelId="{22DCDDEA-FEBB-4B6A-9D16-60D52DECD53F}" type="presParOf" srcId="{59668B59-ACA4-4244-87AE-B9624C79EFC0}" destId="{141A8B33-FA17-4DFA-8EB3-F1700283C596}"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7CA218-BE50-4D27-89D7-441361A9FCC7}"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43253A11-6184-4CA8-9FBB-F4E7352C8B5C}">
      <dgm:prSet/>
      <dgm:spPr/>
      <dgm:t>
        <a:bodyPr/>
        <a:lstStyle/>
        <a:p>
          <a:r>
            <a:rPr lang="en-US"/>
            <a:t>VSAM is expected to contribute to a novel image caption framework.</a:t>
          </a:r>
        </a:p>
      </dgm:t>
    </dgm:pt>
    <dgm:pt modelId="{C247620B-2132-4922-AF0E-018EE4C8CC5C}" type="parTrans" cxnId="{C35184BD-83DE-4E13-855E-4011C3233359}">
      <dgm:prSet/>
      <dgm:spPr/>
      <dgm:t>
        <a:bodyPr/>
        <a:lstStyle/>
        <a:p>
          <a:endParaRPr lang="en-US"/>
        </a:p>
      </dgm:t>
    </dgm:pt>
    <dgm:pt modelId="{5B9F2B28-D60D-446A-8A17-81F6013E545B}" type="sibTrans" cxnId="{C35184BD-83DE-4E13-855E-4011C3233359}">
      <dgm:prSet/>
      <dgm:spPr/>
      <dgm:t>
        <a:bodyPr/>
        <a:lstStyle/>
        <a:p>
          <a:endParaRPr lang="en-US"/>
        </a:p>
      </dgm:t>
    </dgm:pt>
    <dgm:pt modelId="{A7E1E228-0C54-479C-B436-C4C75528AE7D}">
      <dgm:prSet/>
      <dgm:spPr/>
      <dgm:t>
        <a:bodyPr/>
        <a:lstStyle/>
        <a:p>
          <a:r>
            <a:rPr lang="en-US"/>
            <a:t>Generating more accurate and abundant sentences.</a:t>
          </a:r>
        </a:p>
      </dgm:t>
    </dgm:pt>
    <dgm:pt modelId="{09D287CF-BB0B-49A5-AD35-3D864268BBEB}" type="parTrans" cxnId="{3BDE656C-A112-4D44-9CA9-47451E63DEDB}">
      <dgm:prSet/>
      <dgm:spPr/>
      <dgm:t>
        <a:bodyPr/>
        <a:lstStyle/>
        <a:p>
          <a:endParaRPr lang="en-US"/>
        </a:p>
      </dgm:t>
    </dgm:pt>
    <dgm:pt modelId="{8A8C6F93-7A08-47F9-A812-D39747AD036A}" type="sibTrans" cxnId="{3BDE656C-A112-4D44-9CA9-47451E63DEDB}">
      <dgm:prSet/>
      <dgm:spPr/>
      <dgm:t>
        <a:bodyPr/>
        <a:lstStyle/>
        <a:p>
          <a:endParaRPr lang="en-US"/>
        </a:p>
      </dgm:t>
    </dgm:pt>
    <dgm:pt modelId="{86FD1E7C-0B8D-4A1B-AAC5-83B989B8CD60}">
      <dgm:prSet/>
      <dgm:spPr/>
      <dgm:t>
        <a:bodyPr/>
        <a:lstStyle/>
        <a:p>
          <a:r>
            <a:rPr lang="en-US"/>
            <a:t>One Sentence Photo News Reporting for an emergency.</a:t>
          </a:r>
        </a:p>
      </dgm:t>
    </dgm:pt>
    <dgm:pt modelId="{930FF611-7F16-4480-9066-B29BA14C0042}" type="parTrans" cxnId="{F9E58B00-E272-4147-8C05-902B38AEE43E}">
      <dgm:prSet/>
      <dgm:spPr/>
      <dgm:t>
        <a:bodyPr/>
        <a:lstStyle/>
        <a:p>
          <a:endParaRPr lang="en-US"/>
        </a:p>
      </dgm:t>
    </dgm:pt>
    <dgm:pt modelId="{F3A5BFD6-A005-4604-A32C-A191F63EF8DA}" type="sibTrans" cxnId="{F9E58B00-E272-4147-8C05-902B38AEE43E}">
      <dgm:prSet/>
      <dgm:spPr/>
      <dgm:t>
        <a:bodyPr/>
        <a:lstStyle/>
        <a:p>
          <a:endParaRPr lang="en-US"/>
        </a:p>
      </dgm:t>
    </dgm:pt>
    <dgm:pt modelId="{E96C65EB-DA67-47F4-87A6-F25058FD7B04}" type="pres">
      <dgm:prSet presAssocID="{DE7CA218-BE50-4D27-89D7-441361A9FCC7}" presName="outerComposite" presStyleCnt="0">
        <dgm:presLayoutVars>
          <dgm:chMax val="5"/>
          <dgm:dir/>
          <dgm:resizeHandles val="exact"/>
        </dgm:presLayoutVars>
      </dgm:prSet>
      <dgm:spPr/>
    </dgm:pt>
    <dgm:pt modelId="{AA7FD196-B108-4759-8F3F-B04FC82E01FE}" type="pres">
      <dgm:prSet presAssocID="{DE7CA218-BE50-4D27-89D7-441361A9FCC7}" presName="dummyMaxCanvas" presStyleCnt="0">
        <dgm:presLayoutVars/>
      </dgm:prSet>
      <dgm:spPr/>
    </dgm:pt>
    <dgm:pt modelId="{A89FB4AC-CFBC-4808-9EF4-AE1A0BB5D287}" type="pres">
      <dgm:prSet presAssocID="{DE7CA218-BE50-4D27-89D7-441361A9FCC7}" presName="ThreeNodes_1" presStyleLbl="node1" presStyleIdx="0" presStyleCnt="3">
        <dgm:presLayoutVars>
          <dgm:bulletEnabled val="1"/>
        </dgm:presLayoutVars>
      </dgm:prSet>
      <dgm:spPr/>
    </dgm:pt>
    <dgm:pt modelId="{37DD1119-3A0F-457D-967D-EA2A29CD76AC}" type="pres">
      <dgm:prSet presAssocID="{DE7CA218-BE50-4D27-89D7-441361A9FCC7}" presName="ThreeNodes_2" presStyleLbl="node1" presStyleIdx="1" presStyleCnt="3">
        <dgm:presLayoutVars>
          <dgm:bulletEnabled val="1"/>
        </dgm:presLayoutVars>
      </dgm:prSet>
      <dgm:spPr/>
    </dgm:pt>
    <dgm:pt modelId="{4D5F2707-067C-4D24-B838-0AAB81D91F77}" type="pres">
      <dgm:prSet presAssocID="{DE7CA218-BE50-4D27-89D7-441361A9FCC7}" presName="ThreeNodes_3" presStyleLbl="node1" presStyleIdx="2" presStyleCnt="3">
        <dgm:presLayoutVars>
          <dgm:bulletEnabled val="1"/>
        </dgm:presLayoutVars>
      </dgm:prSet>
      <dgm:spPr/>
    </dgm:pt>
    <dgm:pt modelId="{291EBC1B-D6A5-4F93-A05E-53B251ADB6EC}" type="pres">
      <dgm:prSet presAssocID="{DE7CA218-BE50-4D27-89D7-441361A9FCC7}" presName="ThreeConn_1-2" presStyleLbl="fgAccFollowNode1" presStyleIdx="0" presStyleCnt="2">
        <dgm:presLayoutVars>
          <dgm:bulletEnabled val="1"/>
        </dgm:presLayoutVars>
      </dgm:prSet>
      <dgm:spPr/>
    </dgm:pt>
    <dgm:pt modelId="{6DB547FB-0323-48A9-8B9F-6FB91FAF98A1}" type="pres">
      <dgm:prSet presAssocID="{DE7CA218-BE50-4D27-89D7-441361A9FCC7}" presName="ThreeConn_2-3" presStyleLbl="fgAccFollowNode1" presStyleIdx="1" presStyleCnt="2">
        <dgm:presLayoutVars>
          <dgm:bulletEnabled val="1"/>
        </dgm:presLayoutVars>
      </dgm:prSet>
      <dgm:spPr/>
    </dgm:pt>
    <dgm:pt modelId="{50A45C70-4D11-4E46-8CE2-DEEAC4D633D1}" type="pres">
      <dgm:prSet presAssocID="{DE7CA218-BE50-4D27-89D7-441361A9FCC7}" presName="ThreeNodes_1_text" presStyleLbl="node1" presStyleIdx="2" presStyleCnt="3">
        <dgm:presLayoutVars>
          <dgm:bulletEnabled val="1"/>
        </dgm:presLayoutVars>
      </dgm:prSet>
      <dgm:spPr/>
    </dgm:pt>
    <dgm:pt modelId="{D0F9B572-E93F-4B29-8C99-60AA3067B1C1}" type="pres">
      <dgm:prSet presAssocID="{DE7CA218-BE50-4D27-89D7-441361A9FCC7}" presName="ThreeNodes_2_text" presStyleLbl="node1" presStyleIdx="2" presStyleCnt="3">
        <dgm:presLayoutVars>
          <dgm:bulletEnabled val="1"/>
        </dgm:presLayoutVars>
      </dgm:prSet>
      <dgm:spPr/>
    </dgm:pt>
    <dgm:pt modelId="{EDCFD4A8-6956-4A7E-8CB3-079B2DB9CCA6}" type="pres">
      <dgm:prSet presAssocID="{DE7CA218-BE50-4D27-89D7-441361A9FCC7}" presName="ThreeNodes_3_text" presStyleLbl="node1" presStyleIdx="2" presStyleCnt="3">
        <dgm:presLayoutVars>
          <dgm:bulletEnabled val="1"/>
        </dgm:presLayoutVars>
      </dgm:prSet>
      <dgm:spPr/>
    </dgm:pt>
  </dgm:ptLst>
  <dgm:cxnLst>
    <dgm:cxn modelId="{F9E58B00-E272-4147-8C05-902B38AEE43E}" srcId="{DE7CA218-BE50-4D27-89D7-441361A9FCC7}" destId="{86FD1E7C-0B8D-4A1B-AAC5-83B989B8CD60}" srcOrd="2" destOrd="0" parTransId="{930FF611-7F16-4480-9066-B29BA14C0042}" sibTransId="{F3A5BFD6-A005-4604-A32C-A191F63EF8DA}"/>
    <dgm:cxn modelId="{483CA929-997E-4906-896D-8A191A62C34D}" type="presOf" srcId="{43253A11-6184-4CA8-9FBB-F4E7352C8B5C}" destId="{50A45C70-4D11-4E46-8CE2-DEEAC4D633D1}" srcOrd="1" destOrd="0" presId="urn:microsoft.com/office/officeart/2005/8/layout/vProcess5"/>
    <dgm:cxn modelId="{39A65C2F-246A-41A2-86C2-3C3D0A6EEF63}" type="presOf" srcId="{86FD1E7C-0B8D-4A1B-AAC5-83B989B8CD60}" destId="{4D5F2707-067C-4D24-B838-0AAB81D91F77}" srcOrd="0" destOrd="0" presId="urn:microsoft.com/office/officeart/2005/8/layout/vProcess5"/>
    <dgm:cxn modelId="{3DA7F336-5148-4599-9537-5CBF506A8850}" type="presOf" srcId="{DE7CA218-BE50-4D27-89D7-441361A9FCC7}" destId="{E96C65EB-DA67-47F4-87A6-F25058FD7B04}" srcOrd="0" destOrd="0" presId="urn:microsoft.com/office/officeart/2005/8/layout/vProcess5"/>
    <dgm:cxn modelId="{6D256C38-85AC-42BF-BFF3-B968ED66B0CB}" type="presOf" srcId="{5B9F2B28-D60D-446A-8A17-81F6013E545B}" destId="{291EBC1B-D6A5-4F93-A05E-53B251ADB6EC}" srcOrd="0" destOrd="0" presId="urn:microsoft.com/office/officeart/2005/8/layout/vProcess5"/>
    <dgm:cxn modelId="{3BDE656C-A112-4D44-9CA9-47451E63DEDB}" srcId="{DE7CA218-BE50-4D27-89D7-441361A9FCC7}" destId="{A7E1E228-0C54-479C-B436-C4C75528AE7D}" srcOrd="1" destOrd="0" parTransId="{09D287CF-BB0B-49A5-AD35-3D864268BBEB}" sibTransId="{8A8C6F93-7A08-47F9-A812-D39747AD036A}"/>
    <dgm:cxn modelId="{3086566D-EC95-4A47-A8C8-4F141AD5CAAE}" type="presOf" srcId="{43253A11-6184-4CA8-9FBB-F4E7352C8B5C}" destId="{A89FB4AC-CFBC-4808-9EF4-AE1A0BB5D287}" srcOrd="0" destOrd="0" presId="urn:microsoft.com/office/officeart/2005/8/layout/vProcess5"/>
    <dgm:cxn modelId="{A6763C99-F772-4C1E-A023-DF9D0A30C530}" type="presOf" srcId="{A7E1E228-0C54-479C-B436-C4C75528AE7D}" destId="{D0F9B572-E93F-4B29-8C99-60AA3067B1C1}" srcOrd="1" destOrd="0" presId="urn:microsoft.com/office/officeart/2005/8/layout/vProcess5"/>
    <dgm:cxn modelId="{3553FFA4-B5CA-48DF-B2AA-274875DA9DCC}" type="presOf" srcId="{A7E1E228-0C54-479C-B436-C4C75528AE7D}" destId="{37DD1119-3A0F-457D-967D-EA2A29CD76AC}" srcOrd="0" destOrd="0" presId="urn:microsoft.com/office/officeart/2005/8/layout/vProcess5"/>
    <dgm:cxn modelId="{C35184BD-83DE-4E13-855E-4011C3233359}" srcId="{DE7CA218-BE50-4D27-89D7-441361A9FCC7}" destId="{43253A11-6184-4CA8-9FBB-F4E7352C8B5C}" srcOrd="0" destOrd="0" parTransId="{C247620B-2132-4922-AF0E-018EE4C8CC5C}" sibTransId="{5B9F2B28-D60D-446A-8A17-81F6013E545B}"/>
    <dgm:cxn modelId="{E09A62E3-9B77-4858-B0AC-A684AFFF474B}" type="presOf" srcId="{8A8C6F93-7A08-47F9-A812-D39747AD036A}" destId="{6DB547FB-0323-48A9-8B9F-6FB91FAF98A1}" srcOrd="0" destOrd="0" presId="urn:microsoft.com/office/officeart/2005/8/layout/vProcess5"/>
    <dgm:cxn modelId="{518626FD-594A-4AC2-9FF5-234DCB7C4B52}" type="presOf" srcId="{86FD1E7C-0B8D-4A1B-AAC5-83B989B8CD60}" destId="{EDCFD4A8-6956-4A7E-8CB3-079B2DB9CCA6}" srcOrd="1" destOrd="0" presId="urn:microsoft.com/office/officeart/2005/8/layout/vProcess5"/>
    <dgm:cxn modelId="{60C7CB6D-6941-4AD1-960A-2FA26873E2C5}" type="presParOf" srcId="{E96C65EB-DA67-47F4-87A6-F25058FD7B04}" destId="{AA7FD196-B108-4759-8F3F-B04FC82E01FE}" srcOrd="0" destOrd="0" presId="urn:microsoft.com/office/officeart/2005/8/layout/vProcess5"/>
    <dgm:cxn modelId="{96A555FE-BA83-45A3-87DB-243CF8633E10}" type="presParOf" srcId="{E96C65EB-DA67-47F4-87A6-F25058FD7B04}" destId="{A89FB4AC-CFBC-4808-9EF4-AE1A0BB5D287}" srcOrd="1" destOrd="0" presId="urn:microsoft.com/office/officeart/2005/8/layout/vProcess5"/>
    <dgm:cxn modelId="{BBD2AAFF-304B-43D2-84C7-3684FE885B80}" type="presParOf" srcId="{E96C65EB-DA67-47F4-87A6-F25058FD7B04}" destId="{37DD1119-3A0F-457D-967D-EA2A29CD76AC}" srcOrd="2" destOrd="0" presId="urn:microsoft.com/office/officeart/2005/8/layout/vProcess5"/>
    <dgm:cxn modelId="{1335382B-2538-4615-887A-6F034846A3DE}" type="presParOf" srcId="{E96C65EB-DA67-47F4-87A6-F25058FD7B04}" destId="{4D5F2707-067C-4D24-B838-0AAB81D91F77}" srcOrd="3" destOrd="0" presId="urn:microsoft.com/office/officeart/2005/8/layout/vProcess5"/>
    <dgm:cxn modelId="{B047CC96-5263-40F2-947D-11C74E3280C8}" type="presParOf" srcId="{E96C65EB-DA67-47F4-87A6-F25058FD7B04}" destId="{291EBC1B-D6A5-4F93-A05E-53B251ADB6EC}" srcOrd="4" destOrd="0" presId="urn:microsoft.com/office/officeart/2005/8/layout/vProcess5"/>
    <dgm:cxn modelId="{FF301835-2A1F-4981-8502-FCEAE2FE3689}" type="presParOf" srcId="{E96C65EB-DA67-47F4-87A6-F25058FD7B04}" destId="{6DB547FB-0323-48A9-8B9F-6FB91FAF98A1}" srcOrd="5" destOrd="0" presId="urn:microsoft.com/office/officeart/2005/8/layout/vProcess5"/>
    <dgm:cxn modelId="{84853F77-BCC6-4B42-9EBC-FC2E5BAA0DB1}" type="presParOf" srcId="{E96C65EB-DA67-47F4-87A6-F25058FD7B04}" destId="{50A45C70-4D11-4E46-8CE2-DEEAC4D633D1}" srcOrd="6" destOrd="0" presId="urn:microsoft.com/office/officeart/2005/8/layout/vProcess5"/>
    <dgm:cxn modelId="{C1032EA0-D9EC-47A5-B93C-E437D822D0AB}" type="presParOf" srcId="{E96C65EB-DA67-47F4-87A6-F25058FD7B04}" destId="{D0F9B572-E93F-4B29-8C99-60AA3067B1C1}" srcOrd="7" destOrd="0" presId="urn:microsoft.com/office/officeart/2005/8/layout/vProcess5"/>
    <dgm:cxn modelId="{25600CAB-6FB1-4641-9238-8A21F33A8E0F}" type="presParOf" srcId="{E96C65EB-DA67-47F4-87A6-F25058FD7B04}" destId="{EDCFD4A8-6956-4A7E-8CB3-079B2DB9CCA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EDAA85-30CC-4827-8210-96DB2270A9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FB6A144-5414-4129-B6FA-AC8BF7E375DB}">
      <dgm:prSet phldr="0"/>
      <dgm:spPr/>
      <dgm:t>
        <a:bodyPr/>
        <a:lstStyle/>
        <a:p>
          <a:pPr rtl="0"/>
          <a:r>
            <a:rPr lang="en-US">
              <a:latin typeface="Georgia Pro Semibold"/>
            </a:rPr>
            <a:t>Download Captions and Train Dataset of MS Coco</a:t>
          </a:r>
          <a:endParaRPr lang="en-US"/>
        </a:p>
      </dgm:t>
    </dgm:pt>
    <dgm:pt modelId="{B9184AA5-561C-4F95-966E-1DE3F3A7C824}" type="parTrans" cxnId="{9F8803AC-D6B3-4500-B0B4-F1F8175C8099}">
      <dgm:prSet/>
      <dgm:spPr/>
      <dgm:t>
        <a:bodyPr/>
        <a:lstStyle/>
        <a:p>
          <a:endParaRPr lang="en-US"/>
        </a:p>
      </dgm:t>
    </dgm:pt>
    <dgm:pt modelId="{972C472D-BE40-48AF-A9E1-344E3EFC7493}" type="sibTrans" cxnId="{9F8803AC-D6B3-4500-B0B4-F1F8175C8099}">
      <dgm:prSet/>
      <dgm:spPr/>
      <dgm:t>
        <a:bodyPr/>
        <a:lstStyle/>
        <a:p>
          <a:endParaRPr lang="en-US"/>
        </a:p>
      </dgm:t>
    </dgm:pt>
    <dgm:pt modelId="{84876020-4E83-435B-859F-253A711201E6}">
      <dgm:prSet/>
      <dgm:spPr/>
      <dgm:t>
        <a:bodyPr/>
        <a:lstStyle/>
        <a:p>
          <a:pPr rtl="0"/>
          <a:r>
            <a:rPr lang="en-US">
              <a:latin typeface="Georgia Pro Semibold"/>
            </a:rPr>
            <a:t>Preprocess and Cache a subset of Images using Inception V3</a:t>
          </a:r>
          <a:endParaRPr lang="en-US"/>
        </a:p>
      </dgm:t>
    </dgm:pt>
    <dgm:pt modelId="{76F0E707-274A-447E-BFE1-434FA84136A5}" type="parTrans" cxnId="{EB049731-3EE8-45B5-AA6C-2AC1A0404BBD}">
      <dgm:prSet/>
      <dgm:spPr/>
      <dgm:t>
        <a:bodyPr/>
        <a:lstStyle/>
        <a:p>
          <a:endParaRPr lang="en-US"/>
        </a:p>
      </dgm:t>
    </dgm:pt>
    <dgm:pt modelId="{65A25D76-CC51-4987-A3E7-6B8806D17195}" type="sibTrans" cxnId="{EB049731-3EE8-45B5-AA6C-2AC1A0404BBD}">
      <dgm:prSet/>
      <dgm:spPr/>
      <dgm:t>
        <a:bodyPr/>
        <a:lstStyle/>
        <a:p>
          <a:endParaRPr lang="en-US"/>
        </a:p>
      </dgm:t>
    </dgm:pt>
    <dgm:pt modelId="{2A253C4A-36F5-4A80-BB4D-6FD508152CFC}">
      <dgm:prSet phldr="0"/>
      <dgm:spPr/>
      <dgm:t>
        <a:bodyPr/>
        <a:lstStyle/>
        <a:p>
          <a:pPr rtl="0"/>
          <a:r>
            <a:rPr lang="en-US">
              <a:latin typeface="Georgia Pro Semibold"/>
            </a:rPr>
            <a:t>Define our Model (Encoder and Decoder)</a:t>
          </a:r>
          <a:endParaRPr lang="en-US"/>
        </a:p>
      </dgm:t>
    </dgm:pt>
    <dgm:pt modelId="{468258CF-C489-4120-9F99-27FF07ADA600}" type="parTrans" cxnId="{728AB78F-700B-4E4B-B9B7-865AEDA28C5A}">
      <dgm:prSet/>
      <dgm:spPr/>
      <dgm:t>
        <a:bodyPr/>
        <a:lstStyle/>
        <a:p>
          <a:endParaRPr lang="en-US"/>
        </a:p>
      </dgm:t>
    </dgm:pt>
    <dgm:pt modelId="{1F10F52F-9DD9-4F6C-AC2B-BB33CAD2EBED}" type="sibTrans" cxnId="{728AB78F-700B-4E4B-B9B7-865AEDA28C5A}">
      <dgm:prSet/>
      <dgm:spPr/>
      <dgm:t>
        <a:bodyPr/>
        <a:lstStyle/>
        <a:p>
          <a:endParaRPr lang="en-US"/>
        </a:p>
      </dgm:t>
    </dgm:pt>
    <dgm:pt modelId="{8DE1E2B5-6C98-454B-9027-8F2C5DE4D9F6}">
      <dgm:prSet phldr="0"/>
      <dgm:spPr/>
      <dgm:t>
        <a:bodyPr/>
        <a:lstStyle/>
        <a:p>
          <a:pPr rtl="0"/>
          <a:r>
            <a:rPr lang="en-US">
              <a:latin typeface="Georgia Pro Semibold"/>
            </a:rPr>
            <a:t>Train the Model</a:t>
          </a:r>
        </a:p>
      </dgm:t>
    </dgm:pt>
    <dgm:pt modelId="{026D739D-6DFC-4494-95F7-052529415F47}" type="parTrans" cxnId="{766565AE-372D-48A8-925F-5BF8DA386032}">
      <dgm:prSet/>
      <dgm:spPr/>
      <dgm:t>
        <a:bodyPr/>
        <a:lstStyle/>
        <a:p>
          <a:endParaRPr lang="en-US"/>
        </a:p>
      </dgm:t>
    </dgm:pt>
    <dgm:pt modelId="{1353DA7B-FD9F-45AF-9459-818C8EC7DEAF}" type="sibTrans" cxnId="{766565AE-372D-48A8-925F-5BF8DA386032}">
      <dgm:prSet/>
      <dgm:spPr/>
      <dgm:t>
        <a:bodyPr/>
        <a:lstStyle/>
        <a:p>
          <a:endParaRPr lang="en-US"/>
        </a:p>
      </dgm:t>
    </dgm:pt>
    <dgm:pt modelId="{7F07F500-D602-4371-876D-1AD98004696F}">
      <dgm:prSet/>
      <dgm:spPr/>
      <dgm:t>
        <a:bodyPr/>
        <a:lstStyle/>
        <a:p>
          <a:pPr rtl="0"/>
          <a:r>
            <a:rPr lang="en-US">
              <a:latin typeface="Georgia Pro Semibold"/>
            </a:rPr>
            <a:t>Experiment on own Images</a:t>
          </a:r>
          <a:endParaRPr lang="en-US"/>
        </a:p>
      </dgm:t>
    </dgm:pt>
    <dgm:pt modelId="{344C4DC7-381F-410C-9509-306805D40AC1}" type="parTrans" cxnId="{4A51A668-6D88-4F4F-8193-A60CC189F237}">
      <dgm:prSet/>
      <dgm:spPr/>
      <dgm:t>
        <a:bodyPr/>
        <a:lstStyle/>
        <a:p>
          <a:endParaRPr lang="en-US"/>
        </a:p>
      </dgm:t>
    </dgm:pt>
    <dgm:pt modelId="{0DE6DF55-D53F-43A4-AE7E-B46F0343CBA5}" type="sibTrans" cxnId="{4A51A668-6D88-4F4F-8193-A60CC189F237}">
      <dgm:prSet/>
      <dgm:spPr/>
      <dgm:t>
        <a:bodyPr/>
        <a:lstStyle/>
        <a:p>
          <a:endParaRPr lang="en-US"/>
        </a:p>
      </dgm:t>
    </dgm:pt>
    <dgm:pt modelId="{8EE52A08-FB96-4B42-B2C4-87E76A3D3FEB}">
      <dgm:prSet/>
      <dgm:spPr/>
      <dgm:t>
        <a:bodyPr/>
        <a:lstStyle/>
        <a:p>
          <a:pPr rtl="0"/>
          <a:r>
            <a:rPr lang="en-US">
              <a:latin typeface="Georgia Pro Semibold"/>
            </a:rPr>
            <a:t>Results </a:t>
          </a:r>
          <a:r>
            <a:rPr lang="en-US"/>
            <a:t>and</a:t>
          </a:r>
          <a:r>
            <a:rPr lang="en-US">
              <a:latin typeface="Georgia Pro Semibold"/>
            </a:rPr>
            <a:t> Conclusion</a:t>
          </a:r>
          <a:endParaRPr lang="en-US"/>
        </a:p>
      </dgm:t>
    </dgm:pt>
    <dgm:pt modelId="{DA57230A-92EC-4094-A9EF-7776EA10BE6F}" type="parTrans" cxnId="{C002EED2-8BE9-44E7-A393-3D6EA6B81179}">
      <dgm:prSet/>
      <dgm:spPr/>
      <dgm:t>
        <a:bodyPr/>
        <a:lstStyle/>
        <a:p>
          <a:endParaRPr lang="en-US"/>
        </a:p>
      </dgm:t>
    </dgm:pt>
    <dgm:pt modelId="{F4E17181-89EE-4FD5-A401-203FEB10CD6E}" type="sibTrans" cxnId="{C002EED2-8BE9-44E7-A393-3D6EA6B81179}">
      <dgm:prSet/>
      <dgm:spPr/>
      <dgm:t>
        <a:bodyPr/>
        <a:lstStyle/>
        <a:p>
          <a:endParaRPr lang="en-US"/>
        </a:p>
      </dgm:t>
    </dgm:pt>
    <dgm:pt modelId="{FA69A5EF-AF89-416A-B8E9-291202645C8D}">
      <dgm:prSet phldr="0"/>
      <dgm:spPr/>
      <dgm:t>
        <a:bodyPr/>
        <a:lstStyle/>
        <a:p>
          <a:pPr rtl="0"/>
          <a:r>
            <a:rPr lang="en-US">
              <a:latin typeface="Georgia Pro Semibold"/>
            </a:rPr>
            <a:t>Future Work and improvements</a:t>
          </a:r>
          <a:endParaRPr lang="en-US"/>
        </a:p>
      </dgm:t>
    </dgm:pt>
    <dgm:pt modelId="{CDEA6CE7-6BAD-48A3-838E-8F7CFE95002B}" type="parTrans" cxnId="{BFF65D8E-A5F6-48AE-8D1B-FF6680668A50}">
      <dgm:prSet/>
      <dgm:spPr/>
      <dgm:t>
        <a:bodyPr/>
        <a:lstStyle/>
        <a:p>
          <a:endParaRPr lang="en-US"/>
        </a:p>
      </dgm:t>
    </dgm:pt>
    <dgm:pt modelId="{7337AD6F-988E-46F1-9F97-BB7619B66B4F}" type="sibTrans" cxnId="{BFF65D8E-A5F6-48AE-8D1B-FF6680668A50}">
      <dgm:prSet/>
      <dgm:spPr/>
      <dgm:t>
        <a:bodyPr/>
        <a:lstStyle/>
        <a:p>
          <a:endParaRPr lang="en-US"/>
        </a:p>
      </dgm:t>
    </dgm:pt>
    <dgm:pt modelId="{77D9496E-7B87-43FF-A05D-19330182A297}">
      <dgm:prSet phldr="0"/>
      <dgm:spPr/>
      <dgm:t>
        <a:bodyPr/>
        <a:lstStyle/>
        <a:p>
          <a:pPr rtl="0"/>
          <a:r>
            <a:rPr lang="en-US">
              <a:latin typeface="Georgia Pro Semibold"/>
            </a:rPr>
            <a:t>Limit Size of training dataset</a:t>
          </a:r>
        </a:p>
      </dgm:t>
    </dgm:pt>
    <dgm:pt modelId="{4DA18808-7A1A-4867-A32D-E5434759A637}" type="parTrans" cxnId="{3F191F7B-46D2-44A2-88F5-3F6E51A1C48C}">
      <dgm:prSet/>
      <dgm:spPr/>
    </dgm:pt>
    <dgm:pt modelId="{9B789686-41CF-4FBB-AD31-A0595472F260}" type="sibTrans" cxnId="{3F191F7B-46D2-44A2-88F5-3F6E51A1C48C}">
      <dgm:prSet/>
      <dgm:spPr/>
    </dgm:pt>
    <dgm:pt modelId="{3EAAB002-14CF-4792-8A5C-38C9104E5ABE}">
      <dgm:prSet phldr="0"/>
      <dgm:spPr/>
      <dgm:t>
        <a:bodyPr/>
        <a:lstStyle/>
        <a:p>
          <a:pPr rtl="0"/>
          <a:r>
            <a:rPr lang="en-US"/>
            <a:t>Preprocess and tokenize the captions</a:t>
          </a:r>
          <a:endParaRPr lang="en-US">
            <a:latin typeface="Georgia Pro Semibold"/>
          </a:endParaRPr>
        </a:p>
      </dgm:t>
    </dgm:pt>
    <dgm:pt modelId="{CEBDE33B-A3E1-4CD7-9266-1F6D891AAF82}" type="parTrans" cxnId="{930C7308-8E0E-48DA-ABCA-374C82DCFDB3}">
      <dgm:prSet/>
      <dgm:spPr/>
    </dgm:pt>
    <dgm:pt modelId="{672AC1D1-C276-4EC6-A6AA-8408DBDF0DFE}" type="sibTrans" cxnId="{930C7308-8E0E-48DA-ABCA-374C82DCFDB3}">
      <dgm:prSet/>
      <dgm:spPr/>
    </dgm:pt>
    <dgm:pt modelId="{096BE9B5-FF65-40CE-B638-C9BE110202DC}">
      <dgm:prSet phldr="0"/>
      <dgm:spPr/>
      <dgm:t>
        <a:bodyPr/>
        <a:lstStyle/>
        <a:p>
          <a:pPr rtl="0"/>
          <a:r>
            <a:rPr lang="en-US"/>
            <a:t>Split the data into training and testing</a:t>
          </a:r>
          <a:endParaRPr lang="en-US">
            <a:latin typeface="Georgia Pro Semibold"/>
          </a:endParaRPr>
        </a:p>
      </dgm:t>
    </dgm:pt>
    <dgm:pt modelId="{40750AC8-46E1-48BA-A9FB-636143F71600}" type="parTrans" cxnId="{AB2400B6-13FF-4E79-A487-FFEBFD4478CB}">
      <dgm:prSet/>
      <dgm:spPr/>
    </dgm:pt>
    <dgm:pt modelId="{F1FBB9FE-D68C-4E53-A2E9-48C33A98607B}" type="sibTrans" cxnId="{AB2400B6-13FF-4E79-A487-FFEBFD4478CB}">
      <dgm:prSet/>
      <dgm:spPr/>
    </dgm:pt>
    <dgm:pt modelId="{0ADA4A65-18BA-4838-9A5A-7054F47AA856}">
      <dgm:prSet phldr="0"/>
      <dgm:spPr/>
      <dgm:t>
        <a:bodyPr/>
        <a:lstStyle/>
        <a:p>
          <a:pPr rtl="0"/>
          <a:r>
            <a:rPr lang="en-US">
              <a:latin typeface="Georgia Pro Semibold"/>
            </a:rPr>
            <a:t>Evaluate the Model</a:t>
          </a:r>
          <a:endParaRPr lang="en-US"/>
        </a:p>
      </dgm:t>
    </dgm:pt>
    <dgm:pt modelId="{B5DBDB81-447D-41CB-84BA-DFDBBD530ED2}" type="parTrans" cxnId="{8AB19AAB-312D-4D46-9E35-22D909C44172}">
      <dgm:prSet/>
      <dgm:spPr/>
    </dgm:pt>
    <dgm:pt modelId="{0F841E8B-473A-4D83-83DE-06FC35217ADF}" type="sibTrans" cxnId="{8AB19AAB-312D-4D46-9E35-22D909C44172}">
      <dgm:prSet/>
      <dgm:spPr/>
    </dgm:pt>
    <dgm:pt modelId="{E7DEA7B5-BF71-4302-9A7B-E8F59C18AB53}">
      <dgm:prSet phldr="0"/>
      <dgm:spPr/>
      <dgm:t>
        <a:bodyPr/>
        <a:lstStyle/>
        <a:p>
          <a:pPr rtl="0"/>
          <a:r>
            <a:rPr lang="en-US">
              <a:latin typeface="Georgia Pro Semibold"/>
            </a:rPr>
            <a:t>Problems and Constraints</a:t>
          </a:r>
        </a:p>
      </dgm:t>
    </dgm:pt>
    <dgm:pt modelId="{8C9D040C-FC71-40C9-BFF9-0B0ECA42EED3}" type="parTrans" cxnId="{DDCEF244-B814-4A80-A4F7-FF562069E874}">
      <dgm:prSet/>
      <dgm:spPr/>
    </dgm:pt>
    <dgm:pt modelId="{8532EF57-2F41-4271-8F01-39969BD667EB}" type="sibTrans" cxnId="{DDCEF244-B814-4A80-A4F7-FF562069E874}">
      <dgm:prSet/>
      <dgm:spPr/>
    </dgm:pt>
    <dgm:pt modelId="{4B172E25-BB73-4D57-AEDC-06605E558F2D}" type="pres">
      <dgm:prSet presAssocID="{E6EDAA85-30CC-4827-8210-96DB2270A951}" presName="diagram" presStyleCnt="0">
        <dgm:presLayoutVars>
          <dgm:dir/>
          <dgm:resizeHandles val="exact"/>
        </dgm:presLayoutVars>
      </dgm:prSet>
      <dgm:spPr/>
    </dgm:pt>
    <dgm:pt modelId="{CE6B646C-969A-46FA-B4C5-0CF2133F0B74}" type="pres">
      <dgm:prSet presAssocID="{EFB6A144-5414-4129-B6FA-AC8BF7E375DB}" presName="node" presStyleLbl="node1" presStyleIdx="0" presStyleCnt="12">
        <dgm:presLayoutVars>
          <dgm:bulletEnabled val="1"/>
        </dgm:presLayoutVars>
      </dgm:prSet>
      <dgm:spPr/>
    </dgm:pt>
    <dgm:pt modelId="{97B77A6E-60D7-4506-9A4F-7A277CE423FB}" type="pres">
      <dgm:prSet presAssocID="{972C472D-BE40-48AF-A9E1-344E3EFC7493}" presName="sibTrans" presStyleCnt="0"/>
      <dgm:spPr/>
    </dgm:pt>
    <dgm:pt modelId="{0D35AF42-D440-46BD-9C0D-02BA2A5A9A48}" type="pres">
      <dgm:prSet presAssocID="{77D9496E-7B87-43FF-A05D-19330182A297}" presName="node" presStyleLbl="node1" presStyleIdx="1" presStyleCnt="12">
        <dgm:presLayoutVars>
          <dgm:bulletEnabled val="1"/>
        </dgm:presLayoutVars>
      </dgm:prSet>
      <dgm:spPr/>
    </dgm:pt>
    <dgm:pt modelId="{170CB4A4-7F07-48EE-BDFA-6D42498497F2}" type="pres">
      <dgm:prSet presAssocID="{9B789686-41CF-4FBB-AD31-A0595472F260}" presName="sibTrans" presStyleCnt="0"/>
      <dgm:spPr/>
    </dgm:pt>
    <dgm:pt modelId="{F3120C1B-7F02-45F3-9011-8EC199778C80}" type="pres">
      <dgm:prSet presAssocID="{84876020-4E83-435B-859F-253A711201E6}" presName="node" presStyleLbl="node1" presStyleIdx="2" presStyleCnt="12">
        <dgm:presLayoutVars>
          <dgm:bulletEnabled val="1"/>
        </dgm:presLayoutVars>
      </dgm:prSet>
      <dgm:spPr/>
    </dgm:pt>
    <dgm:pt modelId="{A759873D-3BAD-4EC5-B471-19981FD9CBA0}" type="pres">
      <dgm:prSet presAssocID="{65A25D76-CC51-4987-A3E7-6B8806D17195}" presName="sibTrans" presStyleCnt="0"/>
      <dgm:spPr/>
    </dgm:pt>
    <dgm:pt modelId="{178A7D68-D051-407B-BE43-3498E9883841}" type="pres">
      <dgm:prSet presAssocID="{3EAAB002-14CF-4792-8A5C-38C9104E5ABE}" presName="node" presStyleLbl="node1" presStyleIdx="3" presStyleCnt="12">
        <dgm:presLayoutVars>
          <dgm:bulletEnabled val="1"/>
        </dgm:presLayoutVars>
      </dgm:prSet>
      <dgm:spPr/>
    </dgm:pt>
    <dgm:pt modelId="{56E37CA6-B421-48EB-ACDF-BBD7D655B9EA}" type="pres">
      <dgm:prSet presAssocID="{672AC1D1-C276-4EC6-A6AA-8408DBDF0DFE}" presName="sibTrans" presStyleCnt="0"/>
      <dgm:spPr/>
    </dgm:pt>
    <dgm:pt modelId="{61872E81-ABF1-4944-956D-EF389561CA01}" type="pres">
      <dgm:prSet presAssocID="{096BE9B5-FF65-40CE-B638-C9BE110202DC}" presName="node" presStyleLbl="node1" presStyleIdx="4" presStyleCnt="12">
        <dgm:presLayoutVars>
          <dgm:bulletEnabled val="1"/>
        </dgm:presLayoutVars>
      </dgm:prSet>
      <dgm:spPr/>
    </dgm:pt>
    <dgm:pt modelId="{01FDD96B-B13A-4AA4-B6EA-DA3317ADC2FF}" type="pres">
      <dgm:prSet presAssocID="{F1FBB9FE-D68C-4E53-A2E9-48C33A98607B}" presName="sibTrans" presStyleCnt="0"/>
      <dgm:spPr/>
    </dgm:pt>
    <dgm:pt modelId="{3B07AF0A-E3E3-471A-8FD4-DB58A2A8992F}" type="pres">
      <dgm:prSet presAssocID="{2A253C4A-36F5-4A80-BB4D-6FD508152CFC}" presName="node" presStyleLbl="node1" presStyleIdx="5" presStyleCnt="12">
        <dgm:presLayoutVars>
          <dgm:bulletEnabled val="1"/>
        </dgm:presLayoutVars>
      </dgm:prSet>
      <dgm:spPr/>
    </dgm:pt>
    <dgm:pt modelId="{3472F010-F071-4D03-A577-5537AFAF5F95}" type="pres">
      <dgm:prSet presAssocID="{1F10F52F-9DD9-4F6C-AC2B-BB33CAD2EBED}" presName="sibTrans" presStyleCnt="0"/>
      <dgm:spPr/>
    </dgm:pt>
    <dgm:pt modelId="{3BEE34F8-B510-402B-9F5E-772B3B2BA8B1}" type="pres">
      <dgm:prSet presAssocID="{8DE1E2B5-6C98-454B-9027-8F2C5DE4D9F6}" presName="node" presStyleLbl="node1" presStyleIdx="6" presStyleCnt="12">
        <dgm:presLayoutVars>
          <dgm:bulletEnabled val="1"/>
        </dgm:presLayoutVars>
      </dgm:prSet>
      <dgm:spPr/>
    </dgm:pt>
    <dgm:pt modelId="{7698ED07-D086-4E3F-A1DA-E49E480EBC35}" type="pres">
      <dgm:prSet presAssocID="{1353DA7B-FD9F-45AF-9459-818C8EC7DEAF}" presName="sibTrans" presStyleCnt="0"/>
      <dgm:spPr/>
    </dgm:pt>
    <dgm:pt modelId="{FCCFCCBC-D1D7-4BFF-B20A-D03BC504BEDA}" type="pres">
      <dgm:prSet presAssocID="{0ADA4A65-18BA-4838-9A5A-7054F47AA856}" presName="node" presStyleLbl="node1" presStyleIdx="7" presStyleCnt="12">
        <dgm:presLayoutVars>
          <dgm:bulletEnabled val="1"/>
        </dgm:presLayoutVars>
      </dgm:prSet>
      <dgm:spPr/>
    </dgm:pt>
    <dgm:pt modelId="{04358EFE-7127-4459-9D35-8FF4A2C3B912}" type="pres">
      <dgm:prSet presAssocID="{0F841E8B-473A-4D83-83DE-06FC35217ADF}" presName="sibTrans" presStyleCnt="0"/>
      <dgm:spPr/>
    </dgm:pt>
    <dgm:pt modelId="{5ABE5B64-C0A0-40EB-ADCC-FB6422E1339C}" type="pres">
      <dgm:prSet presAssocID="{7F07F500-D602-4371-876D-1AD98004696F}" presName="node" presStyleLbl="node1" presStyleIdx="8" presStyleCnt="12">
        <dgm:presLayoutVars>
          <dgm:bulletEnabled val="1"/>
        </dgm:presLayoutVars>
      </dgm:prSet>
      <dgm:spPr/>
    </dgm:pt>
    <dgm:pt modelId="{3F99FC15-8B88-4D25-979A-7694C498C17C}" type="pres">
      <dgm:prSet presAssocID="{0DE6DF55-D53F-43A4-AE7E-B46F0343CBA5}" presName="sibTrans" presStyleCnt="0"/>
      <dgm:spPr/>
    </dgm:pt>
    <dgm:pt modelId="{7CFB2F33-F677-4DD6-934C-350AFC6BDF1C}" type="pres">
      <dgm:prSet presAssocID="{E7DEA7B5-BF71-4302-9A7B-E8F59C18AB53}" presName="node" presStyleLbl="node1" presStyleIdx="9" presStyleCnt="12">
        <dgm:presLayoutVars>
          <dgm:bulletEnabled val="1"/>
        </dgm:presLayoutVars>
      </dgm:prSet>
      <dgm:spPr/>
    </dgm:pt>
    <dgm:pt modelId="{4C8A1833-3325-4294-8CC9-3696D5785603}" type="pres">
      <dgm:prSet presAssocID="{8532EF57-2F41-4271-8F01-39969BD667EB}" presName="sibTrans" presStyleCnt="0"/>
      <dgm:spPr/>
    </dgm:pt>
    <dgm:pt modelId="{3A736004-CB63-4FA9-A69E-C5C38B6CABE8}" type="pres">
      <dgm:prSet presAssocID="{8EE52A08-FB96-4B42-B2C4-87E76A3D3FEB}" presName="node" presStyleLbl="node1" presStyleIdx="10" presStyleCnt="12">
        <dgm:presLayoutVars>
          <dgm:bulletEnabled val="1"/>
        </dgm:presLayoutVars>
      </dgm:prSet>
      <dgm:spPr/>
    </dgm:pt>
    <dgm:pt modelId="{52C9E3DD-9972-4DBB-B67C-6C8C85300015}" type="pres">
      <dgm:prSet presAssocID="{F4E17181-89EE-4FD5-A401-203FEB10CD6E}" presName="sibTrans" presStyleCnt="0"/>
      <dgm:spPr/>
    </dgm:pt>
    <dgm:pt modelId="{5C1F9568-F4E3-4178-A4CA-CFAE4C0DC8E2}" type="pres">
      <dgm:prSet presAssocID="{FA69A5EF-AF89-416A-B8E9-291202645C8D}" presName="node" presStyleLbl="node1" presStyleIdx="11" presStyleCnt="12">
        <dgm:presLayoutVars>
          <dgm:bulletEnabled val="1"/>
        </dgm:presLayoutVars>
      </dgm:prSet>
      <dgm:spPr/>
    </dgm:pt>
  </dgm:ptLst>
  <dgm:cxnLst>
    <dgm:cxn modelId="{930C7308-8E0E-48DA-ABCA-374C82DCFDB3}" srcId="{E6EDAA85-30CC-4827-8210-96DB2270A951}" destId="{3EAAB002-14CF-4792-8A5C-38C9104E5ABE}" srcOrd="3" destOrd="0" parTransId="{CEBDE33B-A3E1-4CD7-9266-1F6D891AAF82}" sibTransId="{672AC1D1-C276-4EC6-A6AA-8408DBDF0DFE}"/>
    <dgm:cxn modelId="{3F78C712-6C7F-4CFE-8485-8BD0DDA8FE05}" type="presOf" srcId="{FA69A5EF-AF89-416A-B8E9-291202645C8D}" destId="{5C1F9568-F4E3-4178-A4CA-CFAE4C0DC8E2}" srcOrd="0" destOrd="0" presId="urn:microsoft.com/office/officeart/2005/8/layout/default"/>
    <dgm:cxn modelId="{EE1EB51E-4CC8-4EC2-AAB3-89565CDCB2B3}" type="presOf" srcId="{EFB6A144-5414-4129-B6FA-AC8BF7E375DB}" destId="{CE6B646C-969A-46FA-B4C5-0CF2133F0B74}" srcOrd="0" destOrd="0" presId="urn:microsoft.com/office/officeart/2005/8/layout/default"/>
    <dgm:cxn modelId="{EB049731-3EE8-45B5-AA6C-2AC1A0404BBD}" srcId="{E6EDAA85-30CC-4827-8210-96DB2270A951}" destId="{84876020-4E83-435B-859F-253A711201E6}" srcOrd="2" destOrd="0" parTransId="{76F0E707-274A-447E-BFE1-434FA84136A5}" sibTransId="{65A25D76-CC51-4987-A3E7-6B8806D17195}"/>
    <dgm:cxn modelId="{CD3ADD3E-0937-46C2-8966-0C23051E95DC}" type="presOf" srcId="{096BE9B5-FF65-40CE-B638-C9BE110202DC}" destId="{61872E81-ABF1-4944-956D-EF389561CA01}" srcOrd="0" destOrd="0" presId="urn:microsoft.com/office/officeart/2005/8/layout/default"/>
    <dgm:cxn modelId="{A61C235C-D7C3-4F4B-A3B9-4EBFED80A162}" type="presOf" srcId="{8EE52A08-FB96-4B42-B2C4-87E76A3D3FEB}" destId="{3A736004-CB63-4FA9-A69E-C5C38B6CABE8}" srcOrd="0" destOrd="0" presId="urn:microsoft.com/office/officeart/2005/8/layout/default"/>
    <dgm:cxn modelId="{DDCEF244-B814-4A80-A4F7-FF562069E874}" srcId="{E6EDAA85-30CC-4827-8210-96DB2270A951}" destId="{E7DEA7B5-BF71-4302-9A7B-E8F59C18AB53}" srcOrd="9" destOrd="0" parTransId="{8C9D040C-FC71-40C9-BFF9-0B0ECA42EED3}" sibTransId="{8532EF57-2F41-4271-8F01-39969BD667EB}"/>
    <dgm:cxn modelId="{4A51A668-6D88-4F4F-8193-A60CC189F237}" srcId="{E6EDAA85-30CC-4827-8210-96DB2270A951}" destId="{7F07F500-D602-4371-876D-1AD98004696F}" srcOrd="8" destOrd="0" parTransId="{344C4DC7-381F-410C-9509-306805D40AC1}" sibTransId="{0DE6DF55-D53F-43A4-AE7E-B46F0343CBA5}"/>
    <dgm:cxn modelId="{1BE5556F-962E-40DE-8379-E564C0E571CC}" type="presOf" srcId="{2A253C4A-36F5-4A80-BB4D-6FD508152CFC}" destId="{3B07AF0A-E3E3-471A-8FD4-DB58A2A8992F}" srcOrd="0" destOrd="0" presId="urn:microsoft.com/office/officeart/2005/8/layout/default"/>
    <dgm:cxn modelId="{E9B74450-DAD2-4EAF-8363-4C3291FCB913}" type="presOf" srcId="{84876020-4E83-435B-859F-253A711201E6}" destId="{F3120C1B-7F02-45F3-9011-8EC199778C80}" srcOrd="0" destOrd="0" presId="urn:microsoft.com/office/officeart/2005/8/layout/default"/>
    <dgm:cxn modelId="{12BBD074-5C23-4D2E-B811-B0523B1C1E86}" type="presOf" srcId="{8DE1E2B5-6C98-454B-9027-8F2C5DE4D9F6}" destId="{3BEE34F8-B510-402B-9F5E-772B3B2BA8B1}" srcOrd="0" destOrd="0" presId="urn:microsoft.com/office/officeart/2005/8/layout/default"/>
    <dgm:cxn modelId="{7F470575-C478-4D6C-BB66-86E78DE0ED88}" type="presOf" srcId="{3EAAB002-14CF-4792-8A5C-38C9104E5ABE}" destId="{178A7D68-D051-407B-BE43-3498E9883841}" srcOrd="0" destOrd="0" presId="urn:microsoft.com/office/officeart/2005/8/layout/default"/>
    <dgm:cxn modelId="{3F191F7B-46D2-44A2-88F5-3F6E51A1C48C}" srcId="{E6EDAA85-30CC-4827-8210-96DB2270A951}" destId="{77D9496E-7B87-43FF-A05D-19330182A297}" srcOrd="1" destOrd="0" parTransId="{4DA18808-7A1A-4867-A32D-E5434759A637}" sibTransId="{9B789686-41CF-4FBB-AD31-A0595472F260}"/>
    <dgm:cxn modelId="{BDB31889-3ECF-4D3C-9D1C-4F5958146809}" type="presOf" srcId="{E6EDAA85-30CC-4827-8210-96DB2270A951}" destId="{4B172E25-BB73-4D57-AEDC-06605E558F2D}" srcOrd="0" destOrd="0" presId="urn:microsoft.com/office/officeart/2005/8/layout/default"/>
    <dgm:cxn modelId="{BFF65D8E-A5F6-48AE-8D1B-FF6680668A50}" srcId="{E6EDAA85-30CC-4827-8210-96DB2270A951}" destId="{FA69A5EF-AF89-416A-B8E9-291202645C8D}" srcOrd="11" destOrd="0" parTransId="{CDEA6CE7-6BAD-48A3-838E-8F7CFE95002B}" sibTransId="{7337AD6F-988E-46F1-9F97-BB7619B66B4F}"/>
    <dgm:cxn modelId="{728AB78F-700B-4E4B-B9B7-865AEDA28C5A}" srcId="{E6EDAA85-30CC-4827-8210-96DB2270A951}" destId="{2A253C4A-36F5-4A80-BB4D-6FD508152CFC}" srcOrd="5" destOrd="0" parTransId="{468258CF-C489-4120-9F99-27FF07ADA600}" sibTransId="{1F10F52F-9DD9-4F6C-AC2B-BB33CAD2EBED}"/>
    <dgm:cxn modelId="{5A4A77AA-096A-4CB9-A02A-6A080FC38299}" type="presOf" srcId="{7F07F500-D602-4371-876D-1AD98004696F}" destId="{5ABE5B64-C0A0-40EB-ADCC-FB6422E1339C}" srcOrd="0" destOrd="0" presId="urn:microsoft.com/office/officeart/2005/8/layout/default"/>
    <dgm:cxn modelId="{8AB19AAB-312D-4D46-9E35-22D909C44172}" srcId="{E6EDAA85-30CC-4827-8210-96DB2270A951}" destId="{0ADA4A65-18BA-4838-9A5A-7054F47AA856}" srcOrd="7" destOrd="0" parTransId="{B5DBDB81-447D-41CB-84BA-DFDBBD530ED2}" sibTransId="{0F841E8B-473A-4D83-83DE-06FC35217ADF}"/>
    <dgm:cxn modelId="{9F8803AC-D6B3-4500-B0B4-F1F8175C8099}" srcId="{E6EDAA85-30CC-4827-8210-96DB2270A951}" destId="{EFB6A144-5414-4129-B6FA-AC8BF7E375DB}" srcOrd="0" destOrd="0" parTransId="{B9184AA5-561C-4F95-966E-1DE3F3A7C824}" sibTransId="{972C472D-BE40-48AF-A9E1-344E3EFC7493}"/>
    <dgm:cxn modelId="{766565AE-372D-48A8-925F-5BF8DA386032}" srcId="{E6EDAA85-30CC-4827-8210-96DB2270A951}" destId="{8DE1E2B5-6C98-454B-9027-8F2C5DE4D9F6}" srcOrd="6" destOrd="0" parTransId="{026D739D-6DFC-4494-95F7-052529415F47}" sibTransId="{1353DA7B-FD9F-45AF-9459-818C8EC7DEAF}"/>
    <dgm:cxn modelId="{AB2400B6-13FF-4E79-A487-FFEBFD4478CB}" srcId="{E6EDAA85-30CC-4827-8210-96DB2270A951}" destId="{096BE9B5-FF65-40CE-B638-C9BE110202DC}" srcOrd="4" destOrd="0" parTransId="{40750AC8-46E1-48BA-A9FB-636143F71600}" sibTransId="{F1FBB9FE-D68C-4E53-A2E9-48C33A98607B}"/>
    <dgm:cxn modelId="{62A3CBB8-11CF-4817-87EB-AC4624C64C4A}" type="presOf" srcId="{0ADA4A65-18BA-4838-9A5A-7054F47AA856}" destId="{FCCFCCBC-D1D7-4BFF-B20A-D03BC504BEDA}" srcOrd="0" destOrd="0" presId="urn:microsoft.com/office/officeart/2005/8/layout/default"/>
    <dgm:cxn modelId="{C002EED2-8BE9-44E7-A393-3D6EA6B81179}" srcId="{E6EDAA85-30CC-4827-8210-96DB2270A951}" destId="{8EE52A08-FB96-4B42-B2C4-87E76A3D3FEB}" srcOrd="10" destOrd="0" parTransId="{DA57230A-92EC-4094-A9EF-7776EA10BE6F}" sibTransId="{F4E17181-89EE-4FD5-A401-203FEB10CD6E}"/>
    <dgm:cxn modelId="{22BD5CE0-06A8-4D3E-B010-16E18E287FC8}" type="presOf" srcId="{77D9496E-7B87-43FF-A05D-19330182A297}" destId="{0D35AF42-D440-46BD-9C0D-02BA2A5A9A48}" srcOrd="0" destOrd="0" presId="urn:microsoft.com/office/officeart/2005/8/layout/default"/>
    <dgm:cxn modelId="{D051E5FC-E69C-4361-9C28-2F956ECE53F7}" type="presOf" srcId="{E7DEA7B5-BF71-4302-9A7B-E8F59C18AB53}" destId="{7CFB2F33-F677-4DD6-934C-350AFC6BDF1C}" srcOrd="0" destOrd="0" presId="urn:microsoft.com/office/officeart/2005/8/layout/default"/>
    <dgm:cxn modelId="{32BF63AF-65F2-4905-AEDE-0727801EF83E}" type="presParOf" srcId="{4B172E25-BB73-4D57-AEDC-06605E558F2D}" destId="{CE6B646C-969A-46FA-B4C5-0CF2133F0B74}" srcOrd="0" destOrd="0" presId="urn:microsoft.com/office/officeart/2005/8/layout/default"/>
    <dgm:cxn modelId="{AEDD9330-A29A-498D-8B76-03B2D4D48682}" type="presParOf" srcId="{4B172E25-BB73-4D57-AEDC-06605E558F2D}" destId="{97B77A6E-60D7-4506-9A4F-7A277CE423FB}" srcOrd="1" destOrd="0" presId="urn:microsoft.com/office/officeart/2005/8/layout/default"/>
    <dgm:cxn modelId="{ABFEF1C0-273B-4661-A95D-FAF56C76DBB4}" type="presParOf" srcId="{4B172E25-BB73-4D57-AEDC-06605E558F2D}" destId="{0D35AF42-D440-46BD-9C0D-02BA2A5A9A48}" srcOrd="2" destOrd="0" presId="urn:microsoft.com/office/officeart/2005/8/layout/default"/>
    <dgm:cxn modelId="{5CF147D9-89C3-454E-8ABE-6E142F8E46A2}" type="presParOf" srcId="{4B172E25-BB73-4D57-AEDC-06605E558F2D}" destId="{170CB4A4-7F07-48EE-BDFA-6D42498497F2}" srcOrd="3" destOrd="0" presId="urn:microsoft.com/office/officeart/2005/8/layout/default"/>
    <dgm:cxn modelId="{4E02B83D-FCD8-4977-9473-EB4BAFD1B548}" type="presParOf" srcId="{4B172E25-BB73-4D57-AEDC-06605E558F2D}" destId="{F3120C1B-7F02-45F3-9011-8EC199778C80}" srcOrd="4" destOrd="0" presId="urn:microsoft.com/office/officeart/2005/8/layout/default"/>
    <dgm:cxn modelId="{F14D2597-380D-40FA-A55E-8AA87CD1752A}" type="presParOf" srcId="{4B172E25-BB73-4D57-AEDC-06605E558F2D}" destId="{A759873D-3BAD-4EC5-B471-19981FD9CBA0}" srcOrd="5" destOrd="0" presId="urn:microsoft.com/office/officeart/2005/8/layout/default"/>
    <dgm:cxn modelId="{33436A0A-84A8-41EE-BC94-3CD40E3E097C}" type="presParOf" srcId="{4B172E25-BB73-4D57-AEDC-06605E558F2D}" destId="{178A7D68-D051-407B-BE43-3498E9883841}" srcOrd="6" destOrd="0" presId="urn:microsoft.com/office/officeart/2005/8/layout/default"/>
    <dgm:cxn modelId="{39E12F4E-5116-42D8-B52B-6F3F9861DF1B}" type="presParOf" srcId="{4B172E25-BB73-4D57-AEDC-06605E558F2D}" destId="{56E37CA6-B421-48EB-ACDF-BBD7D655B9EA}" srcOrd="7" destOrd="0" presId="urn:microsoft.com/office/officeart/2005/8/layout/default"/>
    <dgm:cxn modelId="{D864D697-4D97-4D94-B1E4-AA685946F6C0}" type="presParOf" srcId="{4B172E25-BB73-4D57-AEDC-06605E558F2D}" destId="{61872E81-ABF1-4944-956D-EF389561CA01}" srcOrd="8" destOrd="0" presId="urn:microsoft.com/office/officeart/2005/8/layout/default"/>
    <dgm:cxn modelId="{4D46F46E-827B-430B-90E7-2B022051BB7E}" type="presParOf" srcId="{4B172E25-BB73-4D57-AEDC-06605E558F2D}" destId="{01FDD96B-B13A-4AA4-B6EA-DA3317ADC2FF}" srcOrd="9" destOrd="0" presId="urn:microsoft.com/office/officeart/2005/8/layout/default"/>
    <dgm:cxn modelId="{52670F3A-93CA-4B4A-AF76-6BFCBCD63B8D}" type="presParOf" srcId="{4B172E25-BB73-4D57-AEDC-06605E558F2D}" destId="{3B07AF0A-E3E3-471A-8FD4-DB58A2A8992F}" srcOrd="10" destOrd="0" presId="urn:microsoft.com/office/officeart/2005/8/layout/default"/>
    <dgm:cxn modelId="{D4728962-5CCC-4096-9FB7-690DBD1A2B7C}" type="presParOf" srcId="{4B172E25-BB73-4D57-AEDC-06605E558F2D}" destId="{3472F010-F071-4D03-A577-5537AFAF5F95}" srcOrd="11" destOrd="0" presId="urn:microsoft.com/office/officeart/2005/8/layout/default"/>
    <dgm:cxn modelId="{25AF6355-BB19-4FF6-AB15-74C72DD0DFDD}" type="presParOf" srcId="{4B172E25-BB73-4D57-AEDC-06605E558F2D}" destId="{3BEE34F8-B510-402B-9F5E-772B3B2BA8B1}" srcOrd="12" destOrd="0" presId="urn:microsoft.com/office/officeart/2005/8/layout/default"/>
    <dgm:cxn modelId="{6ED782B4-2A78-4178-AF40-4B1023B0AA6B}" type="presParOf" srcId="{4B172E25-BB73-4D57-AEDC-06605E558F2D}" destId="{7698ED07-D086-4E3F-A1DA-E49E480EBC35}" srcOrd="13" destOrd="0" presId="urn:microsoft.com/office/officeart/2005/8/layout/default"/>
    <dgm:cxn modelId="{C0B41124-AD70-4164-8ED8-BFE736ABE4F4}" type="presParOf" srcId="{4B172E25-BB73-4D57-AEDC-06605E558F2D}" destId="{FCCFCCBC-D1D7-4BFF-B20A-D03BC504BEDA}" srcOrd="14" destOrd="0" presId="urn:microsoft.com/office/officeart/2005/8/layout/default"/>
    <dgm:cxn modelId="{252D375F-E1BE-4A4D-8CA7-072F9BF69AD1}" type="presParOf" srcId="{4B172E25-BB73-4D57-AEDC-06605E558F2D}" destId="{04358EFE-7127-4459-9D35-8FF4A2C3B912}" srcOrd="15" destOrd="0" presId="urn:microsoft.com/office/officeart/2005/8/layout/default"/>
    <dgm:cxn modelId="{6EAD782D-EF4F-4317-B074-621DDC6722E5}" type="presParOf" srcId="{4B172E25-BB73-4D57-AEDC-06605E558F2D}" destId="{5ABE5B64-C0A0-40EB-ADCC-FB6422E1339C}" srcOrd="16" destOrd="0" presId="urn:microsoft.com/office/officeart/2005/8/layout/default"/>
    <dgm:cxn modelId="{48FE6CE5-DD6D-46AA-BFC0-37DE2CDCFCA9}" type="presParOf" srcId="{4B172E25-BB73-4D57-AEDC-06605E558F2D}" destId="{3F99FC15-8B88-4D25-979A-7694C498C17C}" srcOrd="17" destOrd="0" presId="urn:microsoft.com/office/officeart/2005/8/layout/default"/>
    <dgm:cxn modelId="{81C0F8B4-3B62-48C9-B97A-AA8956E68F3B}" type="presParOf" srcId="{4B172E25-BB73-4D57-AEDC-06605E558F2D}" destId="{7CFB2F33-F677-4DD6-934C-350AFC6BDF1C}" srcOrd="18" destOrd="0" presId="urn:microsoft.com/office/officeart/2005/8/layout/default"/>
    <dgm:cxn modelId="{C6EFA2A2-9BC3-4E44-BC02-8D52A1A4B0C4}" type="presParOf" srcId="{4B172E25-BB73-4D57-AEDC-06605E558F2D}" destId="{4C8A1833-3325-4294-8CC9-3696D5785603}" srcOrd="19" destOrd="0" presId="urn:microsoft.com/office/officeart/2005/8/layout/default"/>
    <dgm:cxn modelId="{A6F79FBE-A203-4A78-9DF9-24A44CD0E2C1}" type="presParOf" srcId="{4B172E25-BB73-4D57-AEDC-06605E558F2D}" destId="{3A736004-CB63-4FA9-A69E-C5C38B6CABE8}" srcOrd="20" destOrd="0" presId="urn:microsoft.com/office/officeart/2005/8/layout/default"/>
    <dgm:cxn modelId="{BB3BF597-0163-4588-BB45-3011FC7FC7EB}" type="presParOf" srcId="{4B172E25-BB73-4D57-AEDC-06605E558F2D}" destId="{52C9E3DD-9972-4DBB-B67C-6C8C85300015}" srcOrd="21" destOrd="0" presId="urn:microsoft.com/office/officeart/2005/8/layout/default"/>
    <dgm:cxn modelId="{09BB6275-2B96-4BDE-ADBE-59EE25DD4CD7}" type="presParOf" srcId="{4B172E25-BB73-4D57-AEDC-06605E558F2D}" destId="{5C1F9568-F4E3-4178-A4CA-CFAE4C0DC8E2}"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93AC0D-6027-452C-830E-1AC9FA3B6565}" type="doc">
      <dgm:prSet loTypeId="urn:microsoft.com/office/officeart/2005/8/layout/chevron1" loCatId="process" qsTypeId="urn:microsoft.com/office/officeart/2005/8/quickstyle/simple1" qsCatId="simple" csTypeId="urn:microsoft.com/office/officeart/2005/8/colors/colorful5" csCatId="colorful" phldr="1"/>
      <dgm:spPr/>
    </dgm:pt>
    <dgm:pt modelId="{818F8EF4-3930-403C-AE46-9AB0279169A6}">
      <dgm:prSet phldr="0"/>
      <dgm:spPr/>
      <dgm:t>
        <a:bodyPr/>
        <a:lstStyle/>
        <a:p>
          <a:pPr rtl="0"/>
          <a:r>
            <a:rPr lang="en-US">
              <a:latin typeface="Georgia Pro Semibold"/>
            </a:rPr>
            <a:t> </a:t>
          </a:r>
          <a:r>
            <a:rPr lang="en-US"/>
            <a:t>Limit vocabulary size to only 5000 words ( memory problem :( . We replace all other tokens with Unk.</a:t>
          </a:r>
        </a:p>
      </dgm:t>
    </dgm:pt>
    <dgm:pt modelId="{D6A0F26E-0458-4E62-BF15-EDD873E6B451}" type="parTrans" cxnId="{2D2B4520-7795-45EA-9627-832B3DA1539F}">
      <dgm:prSet/>
      <dgm:spPr/>
    </dgm:pt>
    <dgm:pt modelId="{C8043DAB-59A5-46E7-93A6-9537E3730598}" type="sibTrans" cxnId="{2D2B4520-7795-45EA-9627-832B3DA1539F}">
      <dgm:prSet/>
      <dgm:spPr/>
    </dgm:pt>
    <dgm:pt modelId="{037FA159-1044-44D6-8DA0-DB396944E840}">
      <dgm:prSet phldr="0"/>
      <dgm:spPr/>
      <dgm:t>
        <a:bodyPr/>
        <a:lstStyle/>
        <a:p>
          <a:r>
            <a:rPr lang="en-US"/>
            <a:t>Create </a:t>
          </a:r>
          <a:r>
            <a:rPr lang="en-US">
              <a:latin typeface="Georgia Pro Semibold"/>
            </a:rPr>
            <a:t>word</a:t>
          </a:r>
          <a:r>
            <a:rPr lang="en-US"/>
            <a:t> to index and index to word mappings</a:t>
          </a:r>
        </a:p>
      </dgm:t>
    </dgm:pt>
    <dgm:pt modelId="{2D8C8297-691D-4818-8A27-6AC262659DF8}" type="parTrans" cxnId="{04871B69-3A52-4E12-B714-3223567FF416}">
      <dgm:prSet/>
      <dgm:spPr/>
    </dgm:pt>
    <dgm:pt modelId="{0C100DE8-F824-4A00-A85E-C21067218732}" type="sibTrans" cxnId="{04871B69-3A52-4E12-B714-3223567FF416}">
      <dgm:prSet/>
      <dgm:spPr/>
    </dgm:pt>
    <dgm:pt modelId="{CD6B4212-D874-4E28-A1A2-B87ADD580F72}">
      <dgm:prSet phldr="0"/>
      <dgm:spPr/>
      <dgm:t>
        <a:bodyPr/>
        <a:lstStyle/>
        <a:p>
          <a:r>
            <a:rPr lang="en-US">
              <a:latin typeface="Georgia Pro Semibold"/>
            </a:rPr>
            <a:t>Pad</a:t>
          </a:r>
          <a:r>
            <a:rPr lang="en-US"/>
            <a:t> all sequences to be the same length as the longest one.</a:t>
          </a:r>
        </a:p>
      </dgm:t>
    </dgm:pt>
    <dgm:pt modelId="{187BF149-10C3-42BD-BA71-E77FB5127721}" type="parTrans" cxnId="{651DA591-56CD-4BA7-A748-20F968DA712E}">
      <dgm:prSet/>
      <dgm:spPr/>
    </dgm:pt>
    <dgm:pt modelId="{D9B817E1-D745-47F0-87CC-8041EF4610D5}" type="sibTrans" cxnId="{651DA591-56CD-4BA7-A748-20F968DA712E}">
      <dgm:prSet/>
      <dgm:spPr/>
    </dgm:pt>
    <dgm:pt modelId="{7ADF7852-186F-46CC-8BD2-B6497594CC27}">
      <dgm:prSet phldr="0"/>
      <dgm:spPr/>
      <dgm:t>
        <a:bodyPr/>
        <a:lstStyle/>
        <a:p>
          <a:pPr rtl="0"/>
          <a:r>
            <a:rPr lang="en-US"/>
            <a:t>. Tokenize the captions ( split on spaces) . This generates a vocabulary of unique words in data (like "cat" , "bat" and so on)</a:t>
          </a:r>
        </a:p>
      </dgm:t>
    </dgm:pt>
    <dgm:pt modelId="{01669627-9A1B-4CD1-929E-C5F476BE1D9F}" type="parTrans" cxnId="{BFD52BCF-E07B-4F35-8D11-998181E7AB11}">
      <dgm:prSet/>
      <dgm:spPr/>
    </dgm:pt>
    <dgm:pt modelId="{41BDCB4B-51BD-4702-84A6-BAD495B27C65}" type="sibTrans" cxnId="{BFD52BCF-E07B-4F35-8D11-998181E7AB11}">
      <dgm:prSet/>
      <dgm:spPr/>
    </dgm:pt>
    <dgm:pt modelId="{E8ED4E6C-1AC5-485F-8FD1-BEABA7851C34}" type="pres">
      <dgm:prSet presAssocID="{9393AC0D-6027-452C-830E-1AC9FA3B6565}" presName="Name0" presStyleCnt="0">
        <dgm:presLayoutVars>
          <dgm:dir/>
          <dgm:animLvl val="lvl"/>
          <dgm:resizeHandles val="exact"/>
        </dgm:presLayoutVars>
      </dgm:prSet>
      <dgm:spPr/>
    </dgm:pt>
    <dgm:pt modelId="{F7B1849A-9DC7-4757-97C6-44D5D1D954AB}" type="pres">
      <dgm:prSet presAssocID="{7ADF7852-186F-46CC-8BD2-B6497594CC27}" presName="parTxOnly" presStyleLbl="node1" presStyleIdx="0" presStyleCnt="4">
        <dgm:presLayoutVars>
          <dgm:chMax val="0"/>
          <dgm:chPref val="0"/>
          <dgm:bulletEnabled val="1"/>
        </dgm:presLayoutVars>
      </dgm:prSet>
      <dgm:spPr/>
    </dgm:pt>
    <dgm:pt modelId="{8F20A490-B1C2-4D7C-A0EC-BC7DD7E1F2BC}" type="pres">
      <dgm:prSet presAssocID="{41BDCB4B-51BD-4702-84A6-BAD495B27C65}" presName="parTxOnlySpace" presStyleCnt="0"/>
      <dgm:spPr/>
    </dgm:pt>
    <dgm:pt modelId="{5CBE131E-0FF5-4011-84EA-EE4CC6B7083E}" type="pres">
      <dgm:prSet presAssocID="{818F8EF4-3930-403C-AE46-9AB0279169A6}" presName="parTxOnly" presStyleLbl="node1" presStyleIdx="1" presStyleCnt="4">
        <dgm:presLayoutVars>
          <dgm:chMax val="0"/>
          <dgm:chPref val="0"/>
          <dgm:bulletEnabled val="1"/>
        </dgm:presLayoutVars>
      </dgm:prSet>
      <dgm:spPr/>
    </dgm:pt>
    <dgm:pt modelId="{EB49BCEA-C29A-4AD8-8EE8-98CE98DA9857}" type="pres">
      <dgm:prSet presAssocID="{C8043DAB-59A5-46E7-93A6-9537E3730598}" presName="parTxOnlySpace" presStyleCnt="0"/>
      <dgm:spPr/>
    </dgm:pt>
    <dgm:pt modelId="{FF8F93A4-3648-4627-B7F5-9FAC6511F53C}" type="pres">
      <dgm:prSet presAssocID="{037FA159-1044-44D6-8DA0-DB396944E840}" presName="parTxOnly" presStyleLbl="node1" presStyleIdx="2" presStyleCnt="4">
        <dgm:presLayoutVars>
          <dgm:chMax val="0"/>
          <dgm:chPref val="0"/>
          <dgm:bulletEnabled val="1"/>
        </dgm:presLayoutVars>
      </dgm:prSet>
      <dgm:spPr/>
    </dgm:pt>
    <dgm:pt modelId="{C1A87B07-2300-4FF0-85D5-DB24808DE702}" type="pres">
      <dgm:prSet presAssocID="{0C100DE8-F824-4A00-A85E-C21067218732}" presName="parTxOnlySpace" presStyleCnt="0"/>
      <dgm:spPr/>
    </dgm:pt>
    <dgm:pt modelId="{DC52F784-7D67-4CB2-B739-2A1AC147AB2B}" type="pres">
      <dgm:prSet presAssocID="{CD6B4212-D874-4E28-A1A2-B87ADD580F72}" presName="parTxOnly" presStyleLbl="node1" presStyleIdx="3" presStyleCnt="4">
        <dgm:presLayoutVars>
          <dgm:chMax val="0"/>
          <dgm:chPref val="0"/>
          <dgm:bulletEnabled val="1"/>
        </dgm:presLayoutVars>
      </dgm:prSet>
      <dgm:spPr/>
    </dgm:pt>
  </dgm:ptLst>
  <dgm:cxnLst>
    <dgm:cxn modelId="{550B720C-746F-4AFA-B287-95B400AEF786}" type="presOf" srcId="{CD6B4212-D874-4E28-A1A2-B87ADD580F72}" destId="{DC52F784-7D67-4CB2-B739-2A1AC147AB2B}" srcOrd="0" destOrd="0" presId="urn:microsoft.com/office/officeart/2005/8/layout/chevron1"/>
    <dgm:cxn modelId="{2D2B4520-7795-45EA-9627-832B3DA1539F}" srcId="{9393AC0D-6027-452C-830E-1AC9FA3B6565}" destId="{818F8EF4-3930-403C-AE46-9AB0279169A6}" srcOrd="1" destOrd="0" parTransId="{D6A0F26E-0458-4E62-BF15-EDD873E6B451}" sibTransId="{C8043DAB-59A5-46E7-93A6-9537E3730598}"/>
    <dgm:cxn modelId="{8A5A8447-AF93-4C43-A035-80297F4B2EDA}" type="presOf" srcId="{818F8EF4-3930-403C-AE46-9AB0279169A6}" destId="{5CBE131E-0FF5-4011-84EA-EE4CC6B7083E}" srcOrd="0" destOrd="0" presId="urn:microsoft.com/office/officeart/2005/8/layout/chevron1"/>
    <dgm:cxn modelId="{EF4B4068-D42C-4EE2-AB07-BD17EC17B615}" type="presOf" srcId="{037FA159-1044-44D6-8DA0-DB396944E840}" destId="{FF8F93A4-3648-4627-B7F5-9FAC6511F53C}" srcOrd="0" destOrd="0" presId="urn:microsoft.com/office/officeart/2005/8/layout/chevron1"/>
    <dgm:cxn modelId="{04871B69-3A52-4E12-B714-3223567FF416}" srcId="{9393AC0D-6027-452C-830E-1AC9FA3B6565}" destId="{037FA159-1044-44D6-8DA0-DB396944E840}" srcOrd="2" destOrd="0" parTransId="{2D8C8297-691D-4818-8A27-6AC262659DF8}" sibTransId="{0C100DE8-F824-4A00-A85E-C21067218732}"/>
    <dgm:cxn modelId="{651DA591-56CD-4BA7-A748-20F968DA712E}" srcId="{9393AC0D-6027-452C-830E-1AC9FA3B6565}" destId="{CD6B4212-D874-4E28-A1A2-B87ADD580F72}" srcOrd="3" destOrd="0" parTransId="{187BF149-10C3-42BD-BA71-E77FB5127721}" sibTransId="{D9B817E1-D745-47F0-87CC-8041EF4610D5}"/>
    <dgm:cxn modelId="{76B921B8-9F5F-419C-9830-45F24BE0C96F}" type="presOf" srcId="{9393AC0D-6027-452C-830E-1AC9FA3B6565}" destId="{E8ED4E6C-1AC5-485F-8FD1-BEABA7851C34}" srcOrd="0" destOrd="0" presId="urn:microsoft.com/office/officeart/2005/8/layout/chevron1"/>
    <dgm:cxn modelId="{BFD52BCF-E07B-4F35-8D11-998181E7AB11}" srcId="{9393AC0D-6027-452C-830E-1AC9FA3B6565}" destId="{7ADF7852-186F-46CC-8BD2-B6497594CC27}" srcOrd="0" destOrd="0" parTransId="{01669627-9A1B-4CD1-929E-C5F476BE1D9F}" sibTransId="{41BDCB4B-51BD-4702-84A6-BAD495B27C65}"/>
    <dgm:cxn modelId="{095B72EC-90B0-463B-AEA5-26DEEF79FBC5}" type="presOf" srcId="{7ADF7852-186F-46CC-8BD2-B6497594CC27}" destId="{F7B1849A-9DC7-4757-97C6-44D5D1D954AB}" srcOrd="0" destOrd="0" presId="urn:microsoft.com/office/officeart/2005/8/layout/chevron1"/>
    <dgm:cxn modelId="{3AD6F5CA-68F4-48DD-B8E7-FF9E3351E17A}" type="presParOf" srcId="{E8ED4E6C-1AC5-485F-8FD1-BEABA7851C34}" destId="{F7B1849A-9DC7-4757-97C6-44D5D1D954AB}" srcOrd="0" destOrd="0" presId="urn:microsoft.com/office/officeart/2005/8/layout/chevron1"/>
    <dgm:cxn modelId="{FB3E8259-7938-4CEC-979F-0FD2A66CD46A}" type="presParOf" srcId="{E8ED4E6C-1AC5-485F-8FD1-BEABA7851C34}" destId="{8F20A490-B1C2-4D7C-A0EC-BC7DD7E1F2BC}" srcOrd="1" destOrd="0" presId="urn:microsoft.com/office/officeart/2005/8/layout/chevron1"/>
    <dgm:cxn modelId="{99A2A6F7-4258-44AC-8067-C30F8BDCB577}" type="presParOf" srcId="{E8ED4E6C-1AC5-485F-8FD1-BEABA7851C34}" destId="{5CBE131E-0FF5-4011-84EA-EE4CC6B7083E}" srcOrd="2" destOrd="0" presId="urn:microsoft.com/office/officeart/2005/8/layout/chevron1"/>
    <dgm:cxn modelId="{6D54EFD8-EE01-49B4-ACBE-48110CE33EBD}" type="presParOf" srcId="{E8ED4E6C-1AC5-485F-8FD1-BEABA7851C34}" destId="{EB49BCEA-C29A-4AD8-8EE8-98CE98DA9857}" srcOrd="3" destOrd="0" presId="urn:microsoft.com/office/officeart/2005/8/layout/chevron1"/>
    <dgm:cxn modelId="{428FBFD8-5E25-41B3-A9F9-40B60217C944}" type="presParOf" srcId="{E8ED4E6C-1AC5-485F-8FD1-BEABA7851C34}" destId="{FF8F93A4-3648-4627-B7F5-9FAC6511F53C}" srcOrd="4" destOrd="0" presId="urn:microsoft.com/office/officeart/2005/8/layout/chevron1"/>
    <dgm:cxn modelId="{ACB2EF4C-9CEE-41E4-A758-7E4D128D463A}" type="presParOf" srcId="{E8ED4E6C-1AC5-485F-8FD1-BEABA7851C34}" destId="{C1A87B07-2300-4FF0-85D5-DB24808DE702}" srcOrd="5" destOrd="0" presId="urn:microsoft.com/office/officeart/2005/8/layout/chevron1"/>
    <dgm:cxn modelId="{7BDFA8B5-EF88-4D59-94E8-243C4A18B9F8}" type="presParOf" srcId="{E8ED4E6C-1AC5-485F-8FD1-BEABA7851C34}" destId="{DC52F784-7D67-4CB2-B739-2A1AC147AB2B}"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FBAC2-6C83-40E3-A41B-47C460EA1D8B}">
      <dsp:nvSpPr>
        <dsp:cNvPr id="0" name=""/>
        <dsp:cNvSpPr/>
      </dsp:nvSpPr>
      <dsp:spPr>
        <a:xfrm>
          <a:off x="0" y="219731"/>
          <a:ext cx="10077450" cy="27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0E5442-46FB-4471-81E6-B515C805140E}">
      <dsp:nvSpPr>
        <dsp:cNvPr id="0" name=""/>
        <dsp:cNvSpPr/>
      </dsp:nvSpPr>
      <dsp:spPr>
        <a:xfrm>
          <a:off x="503872" y="57371"/>
          <a:ext cx="705421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3" tIns="0" rIns="266633" bIns="0" numCol="1" spcCol="1270" anchor="ctr" anchorCtr="0">
          <a:noAutofit/>
        </a:bodyPr>
        <a:lstStyle/>
        <a:p>
          <a:pPr marL="0" lvl="0" indent="0" algn="l" defTabSz="488950">
            <a:lnSpc>
              <a:spcPct val="90000"/>
            </a:lnSpc>
            <a:spcBef>
              <a:spcPct val="0"/>
            </a:spcBef>
            <a:spcAft>
              <a:spcPct val="35000"/>
            </a:spcAft>
            <a:buNone/>
          </a:pPr>
          <a:r>
            <a:rPr lang="en-US" sz="1100" kern="1200"/>
            <a:t>What is Image Captioning?</a:t>
          </a:r>
        </a:p>
      </dsp:txBody>
      <dsp:txXfrm>
        <a:off x="519724" y="73223"/>
        <a:ext cx="7022511" cy="293016"/>
      </dsp:txXfrm>
    </dsp:sp>
    <dsp:sp modelId="{E327B4A2-B39E-41DE-B4D3-E4E08C0A054F}">
      <dsp:nvSpPr>
        <dsp:cNvPr id="0" name=""/>
        <dsp:cNvSpPr/>
      </dsp:nvSpPr>
      <dsp:spPr>
        <a:xfrm>
          <a:off x="0" y="718691"/>
          <a:ext cx="10077450" cy="27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B289E8-E018-4C22-9942-9AC230037CFD}">
      <dsp:nvSpPr>
        <dsp:cNvPr id="0" name=""/>
        <dsp:cNvSpPr/>
      </dsp:nvSpPr>
      <dsp:spPr>
        <a:xfrm>
          <a:off x="503872" y="556331"/>
          <a:ext cx="705421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3" tIns="0" rIns="266633" bIns="0" numCol="1" spcCol="1270" anchor="ctr" anchorCtr="0">
          <a:noAutofit/>
        </a:bodyPr>
        <a:lstStyle/>
        <a:p>
          <a:pPr marL="0" lvl="0" indent="0" algn="l" defTabSz="488950">
            <a:lnSpc>
              <a:spcPct val="90000"/>
            </a:lnSpc>
            <a:spcBef>
              <a:spcPct val="0"/>
            </a:spcBef>
            <a:spcAft>
              <a:spcPct val="35000"/>
            </a:spcAft>
            <a:buNone/>
          </a:pPr>
          <a:r>
            <a:rPr lang="en-US" sz="1100" kern="1200"/>
            <a:t>What is the objective of this paper?</a:t>
          </a:r>
        </a:p>
      </dsp:txBody>
      <dsp:txXfrm>
        <a:off x="519724" y="572183"/>
        <a:ext cx="7022511" cy="293016"/>
      </dsp:txXfrm>
    </dsp:sp>
    <dsp:sp modelId="{FEB5503D-17BD-47FA-9062-8B02BD1467A1}">
      <dsp:nvSpPr>
        <dsp:cNvPr id="0" name=""/>
        <dsp:cNvSpPr/>
      </dsp:nvSpPr>
      <dsp:spPr>
        <a:xfrm>
          <a:off x="0" y="1217651"/>
          <a:ext cx="10077450" cy="27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12642C-9591-4F6E-9AB5-F98B365761F3}">
      <dsp:nvSpPr>
        <dsp:cNvPr id="0" name=""/>
        <dsp:cNvSpPr/>
      </dsp:nvSpPr>
      <dsp:spPr>
        <a:xfrm>
          <a:off x="503872" y="1055291"/>
          <a:ext cx="705421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3" tIns="0" rIns="266633" bIns="0" numCol="1" spcCol="1270" anchor="ctr" anchorCtr="0">
          <a:noAutofit/>
        </a:bodyPr>
        <a:lstStyle/>
        <a:p>
          <a:pPr marL="0" lvl="0" indent="0" algn="l" defTabSz="488950">
            <a:lnSpc>
              <a:spcPct val="90000"/>
            </a:lnSpc>
            <a:spcBef>
              <a:spcPct val="0"/>
            </a:spcBef>
            <a:spcAft>
              <a:spcPct val="35000"/>
            </a:spcAft>
            <a:buNone/>
          </a:pPr>
          <a:r>
            <a:rPr lang="en-US" sz="1100" kern="1200"/>
            <a:t>Related work.</a:t>
          </a:r>
        </a:p>
      </dsp:txBody>
      <dsp:txXfrm>
        <a:off x="519724" y="1071143"/>
        <a:ext cx="7022511" cy="293016"/>
      </dsp:txXfrm>
    </dsp:sp>
    <dsp:sp modelId="{CE523DBD-F4A8-40A1-9449-03E3844711F1}">
      <dsp:nvSpPr>
        <dsp:cNvPr id="0" name=""/>
        <dsp:cNvSpPr/>
      </dsp:nvSpPr>
      <dsp:spPr>
        <a:xfrm>
          <a:off x="0" y="1716611"/>
          <a:ext cx="10077450" cy="27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9A63A-F072-431E-8ACF-DC628ABD0920}">
      <dsp:nvSpPr>
        <dsp:cNvPr id="0" name=""/>
        <dsp:cNvSpPr/>
      </dsp:nvSpPr>
      <dsp:spPr>
        <a:xfrm>
          <a:off x="503872" y="1554251"/>
          <a:ext cx="705421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3" tIns="0" rIns="266633" bIns="0" numCol="1" spcCol="1270" anchor="ctr" anchorCtr="0">
          <a:noAutofit/>
        </a:bodyPr>
        <a:lstStyle/>
        <a:p>
          <a:pPr marL="0" lvl="0" indent="0" algn="l" defTabSz="488950">
            <a:lnSpc>
              <a:spcPct val="90000"/>
            </a:lnSpc>
            <a:spcBef>
              <a:spcPct val="0"/>
            </a:spcBef>
            <a:spcAft>
              <a:spcPct val="35000"/>
            </a:spcAft>
            <a:buNone/>
          </a:pPr>
          <a:r>
            <a:rPr lang="en-US" sz="1100" kern="1200"/>
            <a:t>Proposed model.</a:t>
          </a:r>
        </a:p>
      </dsp:txBody>
      <dsp:txXfrm>
        <a:off x="519724" y="1570103"/>
        <a:ext cx="7022511" cy="293016"/>
      </dsp:txXfrm>
    </dsp:sp>
    <dsp:sp modelId="{2A020707-8E5C-42DB-916B-9F8AF608D355}">
      <dsp:nvSpPr>
        <dsp:cNvPr id="0" name=""/>
        <dsp:cNvSpPr/>
      </dsp:nvSpPr>
      <dsp:spPr>
        <a:xfrm>
          <a:off x="0" y="2215571"/>
          <a:ext cx="10077450" cy="27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4DAEBD-FF57-4B7B-B48A-18B8005D4F98}">
      <dsp:nvSpPr>
        <dsp:cNvPr id="0" name=""/>
        <dsp:cNvSpPr/>
      </dsp:nvSpPr>
      <dsp:spPr>
        <a:xfrm>
          <a:off x="503872" y="2053211"/>
          <a:ext cx="705421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3" tIns="0" rIns="266633" bIns="0" numCol="1" spcCol="1270" anchor="ctr" anchorCtr="0">
          <a:noAutofit/>
        </a:bodyPr>
        <a:lstStyle/>
        <a:p>
          <a:pPr marL="0" lvl="0" indent="0" algn="l" defTabSz="488950">
            <a:lnSpc>
              <a:spcPct val="90000"/>
            </a:lnSpc>
            <a:spcBef>
              <a:spcPct val="0"/>
            </a:spcBef>
            <a:spcAft>
              <a:spcPct val="35000"/>
            </a:spcAft>
            <a:buNone/>
          </a:pPr>
          <a:r>
            <a:rPr lang="en-US" sz="1100" kern="1200"/>
            <a:t>Dataset.</a:t>
          </a:r>
        </a:p>
      </dsp:txBody>
      <dsp:txXfrm>
        <a:off x="519724" y="2069063"/>
        <a:ext cx="7022511" cy="293016"/>
      </dsp:txXfrm>
    </dsp:sp>
    <dsp:sp modelId="{DE8DD3F6-AF75-46CD-9B58-ABC6162DB86E}">
      <dsp:nvSpPr>
        <dsp:cNvPr id="0" name=""/>
        <dsp:cNvSpPr/>
      </dsp:nvSpPr>
      <dsp:spPr>
        <a:xfrm>
          <a:off x="0" y="2714531"/>
          <a:ext cx="10077450" cy="27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D49DED-4E3D-42AE-B590-0BAF9934B413}">
      <dsp:nvSpPr>
        <dsp:cNvPr id="0" name=""/>
        <dsp:cNvSpPr/>
      </dsp:nvSpPr>
      <dsp:spPr>
        <a:xfrm>
          <a:off x="503872" y="2552171"/>
          <a:ext cx="705421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3" tIns="0" rIns="266633" bIns="0" numCol="1" spcCol="1270" anchor="ctr" anchorCtr="0">
          <a:noAutofit/>
        </a:bodyPr>
        <a:lstStyle/>
        <a:p>
          <a:pPr marL="0" lvl="0" indent="0" algn="l" defTabSz="488950">
            <a:lnSpc>
              <a:spcPct val="90000"/>
            </a:lnSpc>
            <a:spcBef>
              <a:spcPct val="0"/>
            </a:spcBef>
            <a:spcAft>
              <a:spcPct val="35000"/>
            </a:spcAft>
            <a:buNone/>
          </a:pPr>
          <a:r>
            <a:rPr lang="en-US" sz="1100" kern="1200"/>
            <a:t>Experiment result and analysis.</a:t>
          </a:r>
        </a:p>
      </dsp:txBody>
      <dsp:txXfrm>
        <a:off x="519724" y="2568023"/>
        <a:ext cx="7022511" cy="293016"/>
      </dsp:txXfrm>
    </dsp:sp>
    <dsp:sp modelId="{A40B6C93-DA75-451D-804B-279565EC3918}">
      <dsp:nvSpPr>
        <dsp:cNvPr id="0" name=""/>
        <dsp:cNvSpPr/>
      </dsp:nvSpPr>
      <dsp:spPr>
        <a:xfrm>
          <a:off x="0" y="3213491"/>
          <a:ext cx="10077450" cy="27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E488ED-A147-4F79-9238-6A4655493463}">
      <dsp:nvSpPr>
        <dsp:cNvPr id="0" name=""/>
        <dsp:cNvSpPr/>
      </dsp:nvSpPr>
      <dsp:spPr>
        <a:xfrm>
          <a:off x="503872" y="3051131"/>
          <a:ext cx="705421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3" tIns="0" rIns="266633" bIns="0" numCol="1" spcCol="1270" anchor="ctr" anchorCtr="0">
          <a:noAutofit/>
        </a:bodyPr>
        <a:lstStyle/>
        <a:p>
          <a:pPr marL="0" lvl="0" indent="0" algn="l" defTabSz="488950">
            <a:lnSpc>
              <a:spcPct val="90000"/>
            </a:lnSpc>
            <a:spcBef>
              <a:spcPct val="0"/>
            </a:spcBef>
            <a:spcAft>
              <a:spcPct val="35000"/>
            </a:spcAft>
            <a:buNone/>
          </a:pPr>
          <a:r>
            <a:rPr lang="en-US" sz="1100" kern="1200"/>
            <a:t>Conclusion and feature work.</a:t>
          </a:r>
        </a:p>
      </dsp:txBody>
      <dsp:txXfrm>
        <a:off x="519724" y="3066983"/>
        <a:ext cx="7022511"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9CDD-39B5-422A-9E47-8A6725E875D9}">
      <dsp:nvSpPr>
        <dsp:cNvPr id="0" name=""/>
        <dsp:cNvSpPr/>
      </dsp:nvSpPr>
      <dsp:spPr>
        <a:xfrm>
          <a:off x="0" y="0"/>
          <a:ext cx="8803508" cy="9695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An interdisciplinary research of computer vision and natural language processing.</a:t>
          </a:r>
        </a:p>
      </dsp:txBody>
      <dsp:txXfrm>
        <a:off x="28399" y="28399"/>
        <a:ext cx="7675304" cy="912800"/>
      </dsp:txXfrm>
    </dsp:sp>
    <dsp:sp modelId="{C6AEB279-61C6-4620-B40D-7EAEB6806FA1}">
      <dsp:nvSpPr>
        <dsp:cNvPr id="0" name=""/>
        <dsp:cNvSpPr/>
      </dsp:nvSpPr>
      <dsp:spPr>
        <a:xfrm>
          <a:off x="737293" y="1145888"/>
          <a:ext cx="8803508" cy="96959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Computer has to detect the image features.</a:t>
          </a:r>
        </a:p>
      </dsp:txBody>
      <dsp:txXfrm>
        <a:off x="765692" y="1174287"/>
        <a:ext cx="7379177" cy="912800"/>
      </dsp:txXfrm>
    </dsp:sp>
    <dsp:sp modelId="{B67D11A0-A108-43B8-B3D2-B5EC32BB093F}">
      <dsp:nvSpPr>
        <dsp:cNvPr id="0" name=""/>
        <dsp:cNvSpPr/>
      </dsp:nvSpPr>
      <dsp:spPr>
        <a:xfrm>
          <a:off x="1463583" y="2291777"/>
          <a:ext cx="8803508" cy="96959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Attention mechanism makes sense for an more accurate correspondence</a:t>
          </a:r>
        </a:p>
      </dsp:txBody>
      <dsp:txXfrm>
        <a:off x="1491982" y="2320176"/>
        <a:ext cx="7390181" cy="912800"/>
      </dsp:txXfrm>
    </dsp:sp>
    <dsp:sp modelId="{6CD604A3-6398-4CA0-9088-F1FEDD5E297C}">
      <dsp:nvSpPr>
        <dsp:cNvPr id="0" name=""/>
        <dsp:cNvSpPr/>
      </dsp:nvSpPr>
      <dsp:spPr>
        <a:xfrm>
          <a:off x="2200876" y="3437665"/>
          <a:ext cx="8803508" cy="9695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precision and recall results are above or close to 90% by the proposed model VSAM.</a:t>
          </a:r>
        </a:p>
      </dsp:txBody>
      <dsp:txXfrm>
        <a:off x="2229275" y="3466064"/>
        <a:ext cx="7379177" cy="912800"/>
      </dsp:txXfrm>
    </dsp:sp>
    <dsp:sp modelId="{1E3FA763-AD7E-4987-8043-F0680E68BE05}">
      <dsp:nvSpPr>
        <dsp:cNvPr id="0" name=""/>
        <dsp:cNvSpPr/>
      </dsp:nvSpPr>
      <dsp:spPr>
        <a:xfrm>
          <a:off x="8173269" y="742623"/>
          <a:ext cx="630238" cy="63023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315073" y="742623"/>
        <a:ext cx="346630" cy="474254"/>
      </dsp:txXfrm>
    </dsp:sp>
    <dsp:sp modelId="{E3DA5AD2-1DF0-4337-96E9-C13AE8B16A88}">
      <dsp:nvSpPr>
        <dsp:cNvPr id="0" name=""/>
        <dsp:cNvSpPr/>
      </dsp:nvSpPr>
      <dsp:spPr>
        <a:xfrm>
          <a:off x="8910563" y="1888512"/>
          <a:ext cx="630238" cy="63023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52367" y="1888512"/>
        <a:ext cx="346630" cy="474254"/>
      </dsp:txXfrm>
    </dsp:sp>
    <dsp:sp modelId="{0C6550D8-8A4B-490E-BA73-3B4CD591A8EB}">
      <dsp:nvSpPr>
        <dsp:cNvPr id="0" name=""/>
        <dsp:cNvSpPr/>
      </dsp:nvSpPr>
      <dsp:spPr>
        <a:xfrm>
          <a:off x="9636852" y="3034401"/>
          <a:ext cx="630238" cy="63023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778656" y="3034401"/>
        <a:ext cx="346630" cy="474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FB4AC-CFBC-4808-9EF4-AE1A0BB5D287}">
      <dsp:nvSpPr>
        <dsp:cNvPr id="0" name=""/>
        <dsp:cNvSpPr/>
      </dsp:nvSpPr>
      <dsp:spPr>
        <a:xfrm>
          <a:off x="0" y="0"/>
          <a:ext cx="9353727" cy="13221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VSAM is expected to contribute to a novel image caption framework.</a:t>
          </a:r>
        </a:p>
      </dsp:txBody>
      <dsp:txXfrm>
        <a:off x="38725" y="38725"/>
        <a:ext cx="7926993" cy="1244729"/>
      </dsp:txXfrm>
    </dsp:sp>
    <dsp:sp modelId="{37DD1119-3A0F-457D-967D-EA2A29CD76AC}">
      <dsp:nvSpPr>
        <dsp:cNvPr id="0" name=""/>
        <dsp:cNvSpPr/>
      </dsp:nvSpPr>
      <dsp:spPr>
        <a:xfrm>
          <a:off x="825328" y="1542542"/>
          <a:ext cx="9353727" cy="1322179"/>
        </a:xfrm>
        <a:prstGeom prst="roundRect">
          <a:avLst>
            <a:gd name="adj" fmla="val 10000"/>
          </a:avLst>
        </a:prstGeom>
        <a:solidFill>
          <a:schemeClr val="accent2">
            <a:hueOff val="617113"/>
            <a:satOff val="3922"/>
            <a:lumOff val="-10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Generating more accurate and abundant sentences.</a:t>
          </a:r>
        </a:p>
      </dsp:txBody>
      <dsp:txXfrm>
        <a:off x="864053" y="1581267"/>
        <a:ext cx="7591531" cy="1244729"/>
      </dsp:txXfrm>
    </dsp:sp>
    <dsp:sp modelId="{4D5F2707-067C-4D24-B838-0AAB81D91F77}">
      <dsp:nvSpPr>
        <dsp:cNvPr id="0" name=""/>
        <dsp:cNvSpPr/>
      </dsp:nvSpPr>
      <dsp:spPr>
        <a:xfrm>
          <a:off x="1650657" y="3085084"/>
          <a:ext cx="9353727" cy="1322179"/>
        </a:xfrm>
        <a:prstGeom prst="roundRect">
          <a:avLst>
            <a:gd name="adj" fmla="val 10000"/>
          </a:avLst>
        </a:prstGeom>
        <a:solidFill>
          <a:schemeClr val="accent2">
            <a:hueOff val="1234227"/>
            <a:satOff val="7845"/>
            <a:lumOff val="-2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One Sentence Photo News Reporting for an emergency.</a:t>
          </a:r>
        </a:p>
      </dsp:txBody>
      <dsp:txXfrm>
        <a:off x="1689382" y="3123809"/>
        <a:ext cx="7591531" cy="1244729"/>
      </dsp:txXfrm>
    </dsp:sp>
    <dsp:sp modelId="{291EBC1B-D6A5-4F93-A05E-53B251ADB6EC}">
      <dsp:nvSpPr>
        <dsp:cNvPr id="0" name=""/>
        <dsp:cNvSpPr/>
      </dsp:nvSpPr>
      <dsp:spPr>
        <a:xfrm>
          <a:off x="8494310" y="1002652"/>
          <a:ext cx="859416" cy="85941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87679" y="1002652"/>
        <a:ext cx="472678" cy="646711"/>
      </dsp:txXfrm>
    </dsp:sp>
    <dsp:sp modelId="{6DB547FB-0323-48A9-8B9F-6FB91FAF98A1}">
      <dsp:nvSpPr>
        <dsp:cNvPr id="0" name=""/>
        <dsp:cNvSpPr/>
      </dsp:nvSpPr>
      <dsp:spPr>
        <a:xfrm>
          <a:off x="9319639" y="2536380"/>
          <a:ext cx="859416" cy="859416"/>
        </a:xfrm>
        <a:prstGeom prst="downArrow">
          <a:avLst>
            <a:gd name="adj1" fmla="val 55000"/>
            <a:gd name="adj2" fmla="val 45000"/>
          </a:avLst>
        </a:prstGeom>
        <a:solidFill>
          <a:schemeClr val="accent2">
            <a:tint val="40000"/>
            <a:alpha val="90000"/>
            <a:hueOff val="859139"/>
            <a:satOff val="-2586"/>
            <a:lumOff val="-3805"/>
            <a:alphaOff val="0"/>
          </a:schemeClr>
        </a:solidFill>
        <a:ln w="12700" cap="flat" cmpd="sng" algn="ctr">
          <a:solidFill>
            <a:schemeClr val="accent2">
              <a:tint val="40000"/>
              <a:alpha val="90000"/>
              <a:hueOff val="859139"/>
              <a:satOff val="-2586"/>
              <a:lumOff val="-3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513008" y="2536380"/>
        <a:ext cx="472678" cy="6467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646C-969A-46FA-B4C5-0CF2133F0B74}">
      <dsp:nvSpPr>
        <dsp:cNvPr id="0" name=""/>
        <dsp:cNvSpPr/>
      </dsp:nvSpPr>
      <dsp:spPr>
        <a:xfrm>
          <a:off x="249229" y="143"/>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Download Captions and Train Dataset of MS Coco</a:t>
          </a:r>
          <a:endParaRPr lang="en-US" sz="1600" kern="1200"/>
        </a:p>
      </dsp:txBody>
      <dsp:txXfrm>
        <a:off x="249229" y="143"/>
        <a:ext cx="1773887" cy="1064332"/>
      </dsp:txXfrm>
    </dsp:sp>
    <dsp:sp modelId="{0D35AF42-D440-46BD-9C0D-02BA2A5A9A48}">
      <dsp:nvSpPr>
        <dsp:cNvPr id="0" name=""/>
        <dsp:cNvSpPr/>
      </dsp:nvSpPr>
      <dsp:spPr>
        <a:xfrm>
          <a:off x="2200505" y="143"/>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Limit Size of training dataset</a:t>
          </a:r>
        </a:p>
      </dsp:txBody>
      <dsp:txXfrm>
        <a:off x="2200505" y="143"/>
        <a:ext cx="1773887" cy="1064332"/>
      </dsp:txXfrm>
    </dsp:sp>
    <dsp:sp modelId="{F3120C1B-7F02-45F3-9011-8EC199778C80}">
      <dsp:nvSpPr>
        <dsp:cNvPr id="0" name=""/>
        <dsp:cNvSpPr/>
      </dsp:nvSpPr>
      <dsp:spPr>
        <a:xfrm>
          <a:off x="4151781" y="143"/>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Preprocess and Cache a subset of Images using Inception V3</a:t>
          </a:r>
          <a:endParaRPr lang="en-US" sz="1600" kern="1200"/>
        </a:p>
      </dsp:txBody>
      <dsp:txXfrm>
        <a:off x="4151781" y="143"/>
        <a:ext cx="1773887" cy="1064332"/>
      </dsp:txXfrm>
    </dsp:sp>
    <dsp:sp modelId="{178A7D68-D051-407B-BE43-3498E9883841}">
      <dsp:nvSpPr>
        <dsp:cNvPr id="0" name=""/>
        <dsp:cNvSpPr/>
      </dsp:nvSpPr>
      <dsp:spPr>
        <a:xfrm>
          <a:off x="6103057" y="143"/>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Preprocess and tokenize the captions</a:t>
          </a:r>
          <a:endParaRPr lang="en-US" sz="1600" kern="1200">
            <a:latin typeface="Georgia Pro Semibold"/>
          </a:endParaRPr>
        </a:p>
      </dsp:txBody>
      <dsp:txXfrm>
        <a:off x="6103057" y="143"/>
        <a:ext cx="1773887" cy="1064332"/>
      </dsp:txXfrm>
    </dsp:sp>
    <dsp:sp modelId="{61872E81-ABF1-4944-956D-EF389561CA01}">
      <dsp:nvSpPr>
        <dsp:cNvPr id="0" name=""/>
        <dsp:cNvSpPr/>
      </dsp:nvSpPr>
      <dsp:spPr>
        <a:xfrm>
          <a:off x="8054333" y="143"/>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Split the data into training and testing</a:t>
          </a:r>
          <a:endParaRPr lang="en-US" sz="1600" kern="1200">
            <a:latin typeface="Georgia Pro Semibold"/>
          </a:endParaRPr>
        </a:p>
      </dsp:txBody>
      <dsp:txXfrm>
        <a:off x="8054333" y="143"/>
        <a:ext cx="1773887" cy="1064332"/>
      </dsp:txXfrm>
    </dsp:sp>
    <dsp:sp modelId="{3B07AF0A-E3E3-471A-8FD4-DB58A2A8992F}">
      <dsp:nvSpPr>
        <dsp:cNvPr id="0" name=""/>
        <dsp:cNvSpPr/>
      </dsp:nvSpPr>
      <dsp:spPr>
        <a:xfrm>
          <a:off x="249229" y="1241864"/>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Define our Model (Encoder and Decoder)</a:t>
          </a:r>
          <a:endParaRPr lang="en-US" sz="1600" kern="1200"/>
        </a:p>
      </dsp:txBody>
      <dsp:txXfrm>
        <a:off x="249229" y="1241864"/>
        <a:ext cx="1773887" cy="1064332"/>
      </dsp:txXfrm>
    </dsp:sp>
    <dsp:sp modelId="{3BEE34F8-B510-402B-9F5E-772B3B2BA8B1}">
      <dsp:nvSpPr>
        <dsp:cNvPr id="0" name=""/>
        <dsp:cNvSpPr/>
      </dsp:nvSpPr>
      <dsp:spPr>
        <a:xfrm>
          <a:off x="2200505" y="1241864"/>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Train the Model</a:t>
          </a:r>
        </a:p>
      </dsp:txBody>
      <dsp:txXfrm>
        <a:off x="2200505" y="1241864"/>
        <a:ext cx="1773887" cy="1064332"/>
      </dsp:txXfrm>
    </dsp:sp>
    <dsp:sp modelId="{FCCFCCBC-D1D7-4BFF-B20A-D03BC504BEDA}">
      <dsp:nvSpPr>
        <dsp:cNvPr id="0" name=""/>
        <dsp:cNvSpPr/>
      </dsp:nvSpPr>
      <dsp:spPr>
        <a:xfrm>
          <a:off x="4151781" y="1241864"/>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Evaluate the Model</a:t>
          </a:r>
          <a:endParaRPr lang="en-US" sz="1600" kern="1200"/>
        </a:p>
      </dsp:txBody>
      <dsp:txXfrm>
        <a:off x="4151781" y="1241864"/>
        <a:ext cx="1773887" cy="1064332"/>
      </dsp:txXfrm>
    </dsp:sp>
    <dsp:sp modelId="{5ABE5B64-C0A0-40EB-ADCC-FB6422E1339C}">
      <dsp:nvSpPr>
        <dsp:cNvPr id="0" name=""/>
        <dsp:cNvSpPr/>
      </dsp:nvSpPr>
      <dsp:spPr>
        <a:xfrm>
          <a:off x="6103057" y="1241864"/>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Experiment on own Images</a:t>
          </a:r>
          <a:endParaRPr lang="en-US" sz="1600" kern="1200"/>
        </a:p>
      </dsp:txBody>
      <dsp:txXfrm>
        <a:off x="6103057" y="1241864"/>
        <a:ext cx="1773887" cy="1064332"/>
      </dsp:txXfrm>
    </dsp:sp>
    <dsp:sp modelId="{7CFB2F33-F677-4DD6-934C-350AFC6BDF1C}">
      <dsp:nvSpPr>
        <dsp:cNvPr id="0" name=""/>
        <dsp:cNvSpPr/>
      </dsp:nvSpPr>
      <dsp:spPr>
        <a:xfrm>
          <a:off x="8054333" y="1241864"/>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Problems and Constraints</a:t>
          </a:r>
        </a:p>
      </dsp:txBody>
      <dsp:txXfrm>
        <a:off x="8054333" y="1241864"/>
        <a:ext cx="1773887" cy="1064332"/>
      </dsp:txXfrm>
    </dsp:sp>
    <dsp:sp modelId="{3A736004-CB63-4FA9-A69E-C5C38B6CABE8}">
      <dsp:nvSpPr>
        <dsp:cNvPr id="0" name=""/>
        <dsp:cNvSpPr/>
      </dsp:nvSpPr>
      <dsp:spPr>
        <a:xfrm>
          <a:off x="3176143" y="2483585"/>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Results </a:t>
          </a:r>
          <a:r>
            <a:rPr lang="en-US" sz="1600" kern="1200"/>
            <a:t>and</a:t>
          </a:r>
          <a:r>
            <a:rPr lang="en-US" sz="1600" kern="1200">
              <a:latin typeface="Georgia Pro Semibold"/>
            </a:rPr>
            <a:t> Conclusion</a:t>
          </a:r>
          <a:endParaRPr lang="en-US" sz="1600" kern="1200"/>
        </a:p>
      </dsp:txBody>
      <dsp:txXfrm>
        <a:off x="3176143" y="2483585"/>
        <a:ext cx="1773887" cy="1064332"/>
      </dsp:txXfrm>
    </dsp:sp>
    <dsp:sp modelId="{5C1F9568-F4E3-4178-A4CA-CFAE4C0DC8E2}">
      <dsp:nvSpPr>
        <dsp:cNvPr id="0" name=""/>
        <dsp:cNvSpPr/>
      </dsp:nvSpPr>
      <dsp:spPr>
        <a:xfrm>
          <a:off x="5127419" y="2483585"/>
          <a:ext cx="1773887" cy="1064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Georgia Pro Semibold"/>
            </a:rPr>
            <a:t>Future Work and improvements</a:t>
          </a:r>
          <a:endParaRPr lang="en-US" sz="1600" kern="1200"/>
        </a:p>
      </dsp:txBody>
      <dsp:txXfrm>
        <a:off x="5127419" y="2483585"/>
        <a:ext cx="1773887" cy="10643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1849A-9DC7-4757-97C6-44D5D1D954AB}">
      <dsp:nvSpPr>
        <dsp:cNvPr id="0" name=""/>
        <dsp:cNvSpPr/>
      </dsp:nvSpPr>
      <dsp:spPr>
        <a:xfrm>
          <a:off x="4674" y="1229809"/>
          <a:ext cx="2721108" cy="108844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a:t>. Tokenize the captions ( split on spaces) . This generates a vocabulary of unique words in data (like "cat" , "bat" and so on)</a:t>
          </a:r>
        </a:p>
      </dsp:txBody>
      <dsp:txXfrm>
        <a:off x="548896" y="1229809"/>
        <a:ext cx="1632665" cy="1088443"/>
      </dsp:txXfrm>
    </dsp:sp>
    <dsp:sp modelId="{5CBE131E-0FF5-4011-84EA-EE4CC6B7083E}">
      <dsp:nvSpPr>
        <dsp:cNvPr id="0" name=""/>
        <dsp:cNvSpPr/>
      </dsp:nvSpPr>
      <dsp:spPr>
        <a:xfrm>
          <a:off x="2453672" y="1229809"/>
          <a:ext cx="2721108" cy="1088443"/>
        </a:xfrm>
        <a:prstGeom prst="chevron">
          <a:avLst/>
        </a:prstGeom>
        <a:solidFill>
          <a:schemeClr val="accent5">
            <a:hueOff val="5135463"/>
            <a:satOff val="-4164"/>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a:latin typeface="Georgia Pro Semibold"/>
            </a:rPr>
            <a:t> </a:t>
          </a:r>
          <a:r>
            <a:rPr lang="en-US" sz="1100" kern="1200"/>
            <a:t>Limit vocabulary size to only 5000 words ( memory problem :( . We replace all other tokens with Unk.</a:t>
          </a:r>
        </a:p>
      </dsp:txBody>
      <dsp:txXfrm>
        <a:off x="2997894" y="1229809"/>
        <a:ext cx="1632665" cy="1088443"/>
      </dsp:txXfrm>
    </dsp:sp>
    <dsp:sp modelId="{FF8F93A4-3648-4627-B7F5-9FAC6511F53C}">
      <dsp:nvSpPr>
        <dsp:cNvPr id="0" name=""/>
        <dsp:cNvSpPr/>
      </dsp:nvSpPr>
      <dsp:spPr>
        <a:xfrm>
          <a:off x="4902669" y="1229809"/>
          <a:ext cx="2721108" cy="1088443"/>
        </a:xfrm>
        <a:prstGeom prst="chevron">
          <a:avLst/>
        </a:prstGeom>
        <a:solidFill>
          <a:schemeClr val="accent5">
            <a:hueOff val="10270927"/>
            <a:satOff val="-8327"/>
            <a:lumOff val="-28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Create </a:t>
          </a:r>
          <a:r>
            <a:rPr lang="en-US" sz="1100" kern="1200">
              <a:latin typeface="Georgia Pro Semibold"/>
            </a:rPr>
            <a:t>word</a:t>
          </a:r>
          <a:r>
            <a:rPr lang="en-US" sz="1100" kern="1200"/>
            <a:t> to index and index to word mappings</a:t>
          </a:r>
        </a:p>
      </dsp:txBody>
      <dsp:txXfrm>
        <a:off x="5446891" y="1229809"/>
        <a:ext cx="1632665" cy="1088443"/>
      </dsp:txXfrm>
    </dsp:sp>
    <dsp:sp modelId="{DC52F784-7D67-4CB2-B739-2A1AC147AB2B}">
      <dsp:nvSpPr>
        <dsp:cNvPr id="0" name=""/>
        <dsp:cNvSpPr/>
      </dsp:nvSpPr>
      <dsp:spPr>
        <a:xfrm>
          <a:off x="7351667" y="1229809"/>
          <a:ext cx="2721108" cy="1088443"/>
        </a:xfrm>
        <a:prstGeom prst="chevron">
          <a:avLst/>
        </a:prstGeom>
        <a:solidFill>
          <a:schemeClr val="accent5">
            <a:hueOff val="15406390"/>
            <a:satOff val="-12491"/>
            <a:lumOff val="-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latin typeface="Georgia Pro Semibold"/>
            </a:rPr>
            <a:t>Pad</a:t>
          </a:r>
          <a:r>
            <a:rPr lang="en-US" sz="1100" kern="1200"/>
            <a:t> all sequences to be the same length as the longest one.</a:t>
          </a:r>
        </a:p>
      </dsp:txBody>
      <dsp:txXfrm>
        <a:off x="7895889" y="1229809"/>
        <a:ext cx="1632665" cy="108844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7/14/2021</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649273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7/14/2021</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2338486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7/14/2021</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15070078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7/14/2021</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225405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7/14/2021</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7312773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7/14/2021</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1818811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7/14/2021</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76083840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7/14/2021</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9102039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7/14/2021</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27713376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7/14/2021</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6848993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7/14/2021</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742493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7/14/2021</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174492110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10A_7645FA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0B_33CAB9CA.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microsoft.com/office/2018/10/relationships/comments" Target="../comments/modernComment_10C_4CC540B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microsoft.com/office/2018/10/relationships/comments" Target="../comments/modernComment_10D_D371029D.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rxiv.org/pdf/1502.03044.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2_7E06865.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image-net.org/"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3_774D658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1502.03044.pdf" TargetMode="External"/><Relationship Id="rId2" Type="http://schemas.openxmlformats.org/officeDocument/2006/relationships/hyperlink" Target="https://www.tensorflow.org/tutorials/text/image_captioni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rajasegar.deviantart.com/art/The-Neural-Network2-177904574"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2" Type="http://schemas.microsoft.com/office/2018/10/relationships/comments" Target="../comments/modernComment_104_61F5C929.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abs/1612.01887" TargetMode="External"/><Relationship Id="rId2" Type="http://schemas.openxmlformats.org/officeDocument/2006/relationships/hyperlink" Target="https://arxiv.org/abs/1612.00563" TargetMode="Externa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9.xml.rels><?xml version="1.0" encoding="UTF-8" standalone="yes"?>
<Relationships xmlns="http://schemas.openxmlformats.org/package/2006/relationships"><Relationship Id="rId3" Type="http://schemas.openxmlformats.org/officeDocument/2006/relationships/hyperlink" Target="https://www.hindawi.com/journals/wcmc/2020/8909458/" TargetMode="External"/><Relationship Id="rId2" Type="http://schemas.openxmlformats.org/officeDocument/2006/relationships/hyperlink" Target="https://cloud.google.com/tpu/docs/inception-v3-advanced" TargetMode="External"/><Relationship Id="rId1" Type="http://schemas.openxmlformats.org/officeDocument/2006/relationships/slideLayout" Target="../slideLayouts/slideLayout2.xml"/><Relationship Id="rId5" Type="http://schemas.openxmlformats.org/officeDocument/2006/relationships/hyperlink" Target="https://www.tensorflow.org/tutorials/text/image_captioning" TargetMode="External"/><Relationship Id="rId4" Type="http://schemas.openxmlformats.org/officeDocument/2006/relationships/hyperlink" Target="https://medium.com/@deepeshrishu09/automatic-image-captioning-with-pytorch-cf576c98d319" TargetMode="External"/></Relationships>
</file>

<file path=ppt/slides/_rels/slide6.xml.rels><?xml version="1.0" encoding="UTF-8" standalone="yes"?>
<Relationships xmlns="http://schemas.openxmlformats.org/package/2006/relationships"><Relationship Id="rId2" Type="http://schemas.microsoft.com/office/2018/10/relationships/comments" Target="../comments/modernComment_106_FF00A82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07_9CDADB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8_4714C50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microsoft.com/office/2018/10/relationships/comments" Target="../comments/modernComment_109_3C7C7FF.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ctrTitle"/>
          </p:nvPr>
        </p:nvSpPr>
        <p:spPr>
          <a:xfrm>
            <a:off x="407449" y="1872073"/>
            <a:ext cx="9262141" cy="1978346"/>
          </a:xfrm>
        </p:spPr>
        <p:txBody>
          <a:bodyPr>
            <a:normAutofit/>
          </a:bodyPr>
          <a:lstStyle/>
          <a:p>
            <a:r>
              <a:rPr lang="en-US" b="1">
                <a:cs typeface="Calibri Light"/>
              </a:rPr>
              <a:t>VSAM-Based Visual Keyword Generation for Image Captioning </a:t>
            </a:r>
            <a:endParaRPr lang="en-US" b="1"/>
          </a:p>
        </p:txBody>
      </p:sp>
      <p:sp>
        <p:nvSpPr>
          <p:cNvPr id="3" name="Subtitle 2"/>
          <p:cNvSpPr>
            <a:spLocks noGrp="1"/>
          </p:cNvSpPr>
          <p:nvPr>
            <p:ph type="subTitle" idx="1"/>
          </p:nvPr>
        </p:nvSpPr>
        <p:spPr>
          <a:xfrm>
            <a:off x="296836" y="5955739"/>
            <a:ext cx="4063334" cy="961255"/>
          </a:xfrm>
        </p:spPr>
        <p:txBody>
          <a:bodyPr vert="horz" lIns="91440" tIns="45720" rIns="91440" bIns="45720" rtlCol="0" anchor="t">
            <a:normAutofit fontScale="70000" lnSpcReduction="20000"/>
          </a:bodyPr>
          <a:lstStyle/>
          <a:p>
            <a:endParaRPr lang="en-US"/>
          </a:p>
          <a:p>
            <a:endParaRPr lang="en-US"/>
          </a:p>
          <a:p>
            <a:r>
              <a:rPr lang="en-US" b="1"/>
              <a:t>Date of publication: February 10, 2021</a:t>
            </a:r>
          </a:p>
          <a:p>
            <a:endParaRPr lang="en-US" b="1"/>
          </a:p>
        </p:txBody>
      </p:sp>
      <p:sp>
        <p:nvSpPr>
          <p:cNvPr id="31" name="Freeform: Shape 9">
            <a:extLst>
              <a:ext uri="{FF2B5EF4-FFF2-40B4-BE49-F238E27FC236}">
                <a16:creationId xmlns:a16="http://schemas.microsoft.com/office/drawing/2014/main" id="{A88EE6DC-B9C9-4217-8261-26F7DF29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27160" y="-1"/>
            <a:ext cx="1864840" cy="6858001"/>
          </a:xfrm>
          <a:custGeom>
            <a:avLst/>
            <a:gdLst>
              <a:gd name="connsiteX0" fmla="*/ 0 w 888736"/>
              <a:gd name="connsiteY0" fmla="*/ 0 h 2458832"/>
              <a:gd name="connsiteX1" fmla="*/ 177394 w 888736"/>
              <a:gd name="connsiteY1" fmla="*/ 125361 h 2458832"/>
              <a:gd name="connsiteX2" fmla="*/ 881856 w 888736"/>
              <a:gd name="connsiteY2" fmla="*/ 1189003 h 2458832"/>
              <a:gd name="connsiteX3" fmla="*/ 691256 w 888736"/>
              <a:gd name="connsiteY3" fmla="*/ 1628147 h 2458832"/>
              <a:gd name="connsiteX4" fmla="*/ 118397 w 888736"/>
              <a:gd name="connsiteY4" fmla="*/ 2331723 h 2458832"/>
              <a:gd name="connsiteX5" fmla="*/ 0 w 888736"/>
              <a:gd name="connsiteY5" fmla="*/ 2458832 h 2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736" h="2458832">
                <a:moveTo>
                  <a:pt x="0" y="0"/>
                </a:moveTo>
                <a:lnTo>
                  <a:pt x="177394" y="125361"/>
                </a:lnTo>
                <a:cubicBezTo>
                  <a:pt x="548898" y="378359"/>
                  <a:pt x="946091" y="744358"/>
                  <a:pt x="881856" y="1189003"/>
                </a:cubicBezTo>
                <a:cubicBezTo>
                  <a:pt x="858787" y="1347884"/>
                  <a:pt x="777253" y="1491554"/>
                  <a:pt x="691256" y="1628147"/>
                </a:cubicBezTo>
                <a:cubicBezTo>
                  <a:pt x="609261" y="1758448"/>
                  <a:pt x="399047" y="2022344"/>
                  <a:pt x="118397" y="2331723"/>
                </a:cubicBezTo>
                <a:lnTo>
                  <a:pt x="0" y="2458832"/>
                </a:lnTo>
                <a:close/>
              </a:path>
            </a:pathLst>
          </a:cu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 name="Group 11">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846134" flipH="1">
            <a:off x="10213795" y="2188642"/>
            <a:ext cx="886141" cy="802496"/>
            <a:chOff x="10948005" y="3272152"/>
            <a:chExt cx="868640" cy="786648"/>
          </a:xfrm>
          <a:solidFill>
            <a:schemeClr val="accent6">
              <a:lumMod val="60000"/>
              <a:lumOff val="40000"/>
            </a:schemeClr>
          </a:solidFill>
        </p:grpSpPr>
        <p:sp>
          <p:nvSpPr>
            <p:cNvPr id="35" name="Freeform: Shape 12">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6" name="Freeform: Shape 13">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 name="Freeform: Shape 14">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8772"/>
            <a:ext cx="1316370" cy="794316"/>
            <a:chOff x="4886325" y="3374517"/>
            <a:chExt cx="3274527" cy="1975939"/>
          </a:xfrm>
          <a:solidFill>
            <a:schemeClr val="accent1"/>
          </a:solidFill>
        </p:grpSpPr>
        <p:sp>
          <p:nvSpPr>
            <p:cNvPr id="41"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3374517"/>
              <a:ext cx="3265764" cy="1975939"/>
              <a:chOff x="4895088" y="3374517"/>
              <a:chExt cx="3265764" cy="1975939"/>
            </a:xfrm>
            <a:grpFill/>
          </p:grpSpPr>
          <p:sp>
            <p:nvSpPr>
              <p:cNvPr id="42"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39573" y="5236728"/>
                <a:ext cx="312127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 name="Freeform: Shape 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7A6D78-AF9C-4E76-8656-DED912242911}"/>
              </a:ext>
            </a:extLst>
          </p:cNvPr>
          <p:cNvSpPr>
            <a:spLocks noGrp="1"/>
          </p:cNvSpPr>
          <p:nvPr>
            <p:ph type="title"/>
          </p:nvPr>
        </p:nvSpPr>
        <p:spPr>
          <a:xfrm>
            <a:off x="525717" y="787068"/>
            <a:ext cx="7602283" cy="1455091"/>
          </a:xfrm>
        </p:spPr>
        <p:txBody>
          <a:bodyPr>
            <a:normAutofit/>
          </a:bodyPr>
          <a:lstStyle/>
          <a:p>
            <a:r>
              <a:rPr lang="en-US"/>
              <a:t>Experiment Result &amp; Analysis</a:t>
            </a:r>
          </a:p>
        </p:txBody>
      </p:sp>
      <p:grpSp>
        <p:nvGrpSpPr>
          <p:cNvPr id="1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818CEAFA-F46D-4AF0-A4F3-519AE5716DDD}"/>
              </a:ext>
            </a:extLst>
          </p:cNvPr>
          <p:cNvSpPr>
            <a:spLocks noGrp="1"/>
          </p:cNvSpPr>
          <p:nvPr>
            <p:ph idx="1"/>
          </p:nvPr>
        </p:nvSpPr>
        <p:spPr>
          <a:xfrm>
            <a:off x="525717" y="2796427"/>
            <a:ext cx="7602283" cy="3274503"/>
          </a:xfrm>
        </p:spPr>
        <p:txBody>
          <a:bodyPr vert="horz" lIns="91440" tIns="45720" rIns="91440" bIns="45720" rtlCol="0">
            <a:normAutofit/>
          </a:bodyPr>
          <a:lstStyle/>
          <a:p>
            <a:pPr marL="342900" indent="-342900">
              <a:buFont typeface="Wingdings" panose="020B0604020202020204" pitchFamily="34" charset="0"/>
              <a:buChar char="ü"/>
            </a:pPr>
            <a:r>
              <a:rPr lang="en-US">
                <a:ea typeface="+mn-lt"/>
                <a:cs typeface="+mn-lt"/>
              </a:rPr>
              <a:t>For VSAM, an image is resized to 512x512 as the input of ResNet-101.</a:t>
            </a:r>
            <a:endParaRPr lang="en-US"/>
          </a:p>
          <a:p>
            <a:endParaRPr lang="en-US">
              <a:ea typeface="+mn-lt"/>
              <a:cs typeface="+mn-lt"/>
            </a:endParaRPr>
          </a:p>
          <a:p>
            <a:pPr marL="342900" indent="-342900">
              <a:buFont typeface="Wingdings" panose="020B0604020202020204" pitchFamily="34" charset="0"/>
              <a:buChar char="ü"/>
            </a:pPr>
            <a:r>
              <a:rPr lang="en-US">
                <a:ea typeface="+mn-lt"/>
                <a:cs typeface="+mn-lt"/>
              </a:rPr>
              <a:t>VSAM is built based on PyTorch.</a:t>
            </a:r>
          </a:p>
          <a:p>
            <a:endParaRPr lang="en-US">
              <a:ea typeface="+mn-lt"/>
              <a:cs typeface="+mn-lt"/>
            </a:endParaRPr>
          </a:p>
          <a:p>
            <a:pPr marL="342900" indent="-342900">
              <a:buFont typeface="Wingdings" panose="020B0604020202020204" pitchFamily="34" charset="0"/>
              <a:buChar char="ü"/>
            </a:pPr>
            <a:r>
              <a:rPr lang="en-US">
                <a:ea typeface="+mn-lt"/>
                <a:cs typeface="+mn-lt"/>
              </a:rPr>
              <a:t>Experiments are conducted on a GTX 1080Ti GPU with 12G.</a:t>
            </a:r>
          </a:p>
          <a:p>
            <a:pPr marL="342900" indent="-342900">
              <a:buFont typeface="Wingdings" panose="020B0604020202020204" pitchFamily="34" charset="0"/>
              <a:buChar char="ü"/>
            </a:pPr>
            <a:endParaRPr lang="en-US"/>
          </a:p>
        </p:txBody>
      </p:sp>
      <p:sp>
        <p:nvSpPr>
          <p:cNvPr id="20" name="Freeform: Shape 19">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AD429F2C-2ABE-4B0B-B3C4-12E37FCE46BA}"/>
              </a:ext>
            </a:extLst>
          </p:cNvPr>
          <p:cNvSpPr>
            <a:spLocks noGrp="1"/>
          </p:cNvSpPr>
          <p:nvPr>
            <p:ph type="sldNum" sz="quarter" idx="12"/>
          </p:nvPr>
        </p:nvSpPr>
        <p:spPr/>
        <p:txBody>
          <a:bodyPr/>
          <a:lstStyle/>
          <a:p>
            <a:fld id="{E1076ED0-0DB3-4879-AAE5-5C20D22C1DF4}" type="slidenum">
              <a:rPr lang="en-US" smtClean="0"/>
              <a:t>10</a:t>
            </a:fld>
            <a:endParaRPr lang="en-US"/>
          </a:p>
        </p:txBody>
      </p:sp>
    </p:spTree>
    <p:extLst>
      <p:ext uri="{BB962C8B-B14F-4D97-AF65-F5344CB8AC3E}">
        <p14:creationId xmlns:p14="http://schemas.microsoft.com/office/powerpoint/2010/main" val="1984297616"/>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182E925E-DF97-4C80-B98F-3583CCB549C4}"/>
              </a:ext>
            </a:extLst>
          </p:cNvPr>
          <p:cNvSpPr>
            <a:spLocks noGrp="1"/>
          </p:cNvSpPr>
          <p:nvPr>
            <p:ph type="title"/>
          </p:nvPr>
        </p:nvSpPr>
        <p:spPr>
          <a:xfrm>
            <a:off x="525717" y="787068"/>
            <a:ext cx="4663649" cy="1455091"/>
          </a:xfrm>
        </p:spPr>
        <p:txBody>
          <a:bodyPr>
            <a:normAutofit/>
          </a:bodyPr>
          <a:lstStyle/>
          <a:p>
            <a:r>
              <a:rPr lang="en-US">
                <a:ea typeface="+mj-lt"/>
                <a:cs typeface="+mj-lt"/>
              </a:rPr>
              <a:t>Experiment Result &amp; Analysis</a:t>
            </a:r>
            <a:endParaRPr lang="en-US"/>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73AA9E24-0549-495D-86D5-682D58DAA3FD}"/>
              </a:ext>
            </a:extLst>
          </p:cNvPr>
          <p:cNvSpPr>
            <a:spLocks noGrp="1"/>
          </p:cNvSpPr>
          <p:nvPr>
            <p:ph idx="1"/>
          </p:nvPr>
        </p:nvSpPr>
        <p:spPr>
          <a:xfrm>
            <a:off x="525717" y="2796427"/>
            <a:ext cx="4663649" cy="3274503"/>
          </a:xfrm>
        </p:spPr>
        <p:txBody>
          <a:bodyPr vert="horz" lIns="91440" tIns="45720" rIns="91440" bIns="45720" rtlCol="0">
            <a:normAutofit/>
          </a:bodyPr>
          <a:lstStyle/>
          <a:p>
            <a:pPr marL="342900" indent="-342900">
              <a:buFont typeface="Wingdings" panose="020B0604020202020204" pitchFamily="34" charset="0"/>
              <a:buChar char="ü"/>
            </a:pPr>
            <a:r>
              <a:rPr lang="en-US"/>
              <a:t>Performance of VSAM is compared with five different models.</a:t>
            </a:r>
          </a:p>
          <a:p>
            <a:pPr marL="342900" indent="-342900">
              <a:buFont typeface="Wingdings" panose="020B0604020202020204" pitchFamily="34" charset="0"/>
              <a:buChar char="ü"/>
            </a:pPr>
            <a:r>
              <a:rPr lang="en-US">
                <a:ea typeface="+mn-lt"/>
                <a:cs typeface="+mn-lt"/>
              </a:rPr>
              <a:t>The precision of VSAM reaches to 91.7%.</a:t>
            </a:r>
          </a:p>
          <a:p>
            <a:pPr marL="342900" indent="-342900">
              <a:buFont typeface="Wingdings" panose="020B0604020202020204" pitchFamily="34" charset="0"/>
              <a:buChar char="ü"/>
            </a:pPr>
            <a:r>
              <a:rPr lang="en-US">
                <a:ea typeface="+mn-lt"/>
                <a:cs typeface="+mn-lt"/>
              </a:rPr>
              <a:t>The recall of VSAM falls a little.</a:t>
            </a:r>
          </a:p>
          <a:p>
            <a:pPr marL="342900" indent="-342900">
              <a:buFont typeface="Wingdings" panose="020B0604020202020204" pitchFamily="34" charset="0"/>
              <a:buChar char="ü"/>
            </a:pPr>
            <a:r>
              <a:rPr lang="en-US">
                <a:ea typeface="+mn-lt"/>
                <a:cs typeface="+mn-lt"/>
              </a:rPr>
              <a:t>VSAM extracted more precise  visual keywords</a:t>
            </a:r>
          </a:p>
          <a:p>
            <a:endParaRPr lang="en-US"/>
          </a:p>
        </p:txBody>
      </p:sp>
      <p:pic>
        <p:nvPicPr>
          <p:cNvPr id="4" name="Picture 4" descr="Table&#10;&#10;Description automatically generated">
            <a:extLst>
              <a:ext uri="{FF2B5EF4-FFF2-40B4-BE49-F238E27FC236}">
                <a16:creationId xmlns:a16="http://schemas.microsoft.com/office/drawing/2014/main" id="{B2875D02-1238-4246-8B01-CA6CEC0278B3}"/>
              </a:ext>
            </a:extLst>
          </p:cNvPr>
          <p:cNvPicPr>
            <a:picLocks noChangeAspect="1"/>
          </p:cNvPicPr>
          <p:nvPr/>
        </p:nvPicPr>
        <p:blipFill>
          <a:blip r:embed="rId3"/>
          <a:stretch>
            <a:fillRect/>
          </a:stretch>
        </p:blipFill>
        <p:spPr>
          <a:xfrm>
            <a:off x="5953780" y="2209027"/>
            <a:ext cx="5660211" cy="2348987"/>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AD444307-008E-4373-885F-0692FBCFD888}"/>
              </a:ext>
            </a:extLst>
          </p:cNvPr>
          <p:cNvSpPr>
            <a:spLocks noGrp="1"/>
          </p:cNvSpPr>
          <p:nvPr>
            <p:ph type="sldNum" sz="quarter" idx="12"/>
          </p:nvPr>
        </p:nvSpPr>
        <p:spPr/>
        <p:txBody>
          <a:bodyPr/>
          <a:lstStyle/>
          <a:p>
            <a:fld id="{E1076ED0-0DB3-4879-AAE5-5C20D22C1DF4}" type="slidenum">
              <a:rPr lang="en-US" smtClean="0"/>
              <a:t>11</a:t>
            </a:fld>
            <a:endParaRPr lang="en-US"/>
          </a:p>
        </p:txBody>
      </p:sp>
    </p:spTree>
    <p:extLst>
      <p:ext uri="{BB962C8B-B14F-4D97-AF65-F5344CB8AC3E}">
        <p14:creationId xmlns:p14="http://schemas.microsoft.com/office/powerpoint/2010/main" val="868923850"/>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D03ECF02-42F1-4088-8399-D4DD7308523D}"/>
              </a:ext>
            </a:extLst>
          </p:cNvPr>
          <p:cNvSpPr>
            <a:spLocks noGrp="1"/>
          </p:cNvSpPr>
          <p:nvPr>
            <p:ph type="title"/>
          </p:nvPr>
        </p:nvSpPr>
        <p:spPr>
          <a:xfrm>
            <a:off x="525717" y="696952"/>
            <a:ext cx="10077196" cy="821794"/>
          </a:xfrm>
        </p:spPr>
        <p:txBody>
          <a:bodyPr>
            <a:normAutofit/>
          </a:bodyPr>
          <a:lstStyle/>
          <a:p>
            <a:r>
              <a:rPr lang="en-US"/>
              <a:t>Conclusion </a:t>
            </a:r>
          </a:p>
        </p:txBody>
      </p:sp>
      <p:grpSp>
        <p:nvGrpSpPr>
          <p:cNvPr id="7"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9" name="Freeform: Shape 1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8" name="Content Placeholder 2">
            <a:extLst>
              <a:ext uri="{FF2B5EF4-FFF2-40B4-BE49-F238E27FC236}">
                <a16:creationId xmlns:a16="http://schemas.microsoft.com/office/drawing/2014/main" id="{1D00E211-8B15-433B-B91E-0627A151C45A}"/>
              </a:ext>
            </a:extLst>
          </p:cNvPr>
          <p:cNvGraphicFramePr>
            <a:graphicFrameLocks noGrp="1"/>
          </p:cNvGraphicFramePr>
          <p:nvPr>
            <p:ph idx="1"/>
            <p:extLst>
              <p:ext uri="{D42A27DB-BD31-4B8C-83A1-F6EECF244321}">
                <p14:modId xmlns:p14="http://schemas.microsoft.com/office/powerpoint/2010/main" val="39876035"/>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Slide Number Placeholder 20">
            <a:extLst>
              <a:ext uri="{FF2B5EF4-FFF2-40B4-BE49-F238E27FC236}">
                <a16:creationId xmlns:a16="http://schemas.microsoft.com/office/drawing/2014/main" id="{282D9D11-8EE9-4F56-A763-CF38E1BC274D}"/>
              </a:ext>
            </a:extLst>
          </p:cNvPr>
          <p:cNvSpPr>
            <a:spLocks noGrp="1"/>
          </p:cNvSpPr>
          <p:nvPr>
            <p:ph type="sldNum" sz="quarter" idx="12"/>
          </p:nvPr>
        </p:nvSpPr>
        <p:spPr/>
        <p:txBody>
          <a:bodyPr/>
          <a:lstStyle/>
          <a:p>
            <a:fld id="{E1076ED0-0DB3-4879-AAE5-5C20D22C1DF4}" type="slidenum">
              <a:rPr lang="en-US" smtClean="0"/>
              <a:t>12</a:t>
            </a:fld>
            <a:endParaRPr lang="en-US"/>
          </a:p>
        </p:txBody>
      </p:sp>
    </p:spTree>
    <p:extLst>
      <p:ext uri="{BB962C8B-B14F-4D97-AF65-F5344CB8AC3E}">
        <p14:creationId xmlns:p14="http://schemas.microsoft.com/office/powerpoint/2010/main" val="1287995574"/>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5CC9A650-2FCC-4E4D-8708-0183123FD27B}"/>
              </a:ext>
            </a:extLst>
          </p:cNvPr>
          <p:cNvSpPr>
            <a:spLocks noGrp="1"/>
          </p:cNvSpPr>
          <p:nvPr>
            <p:ph type="title"/>
          </p:nvPr>
        </p:nvSpPr>
        <p:spPr>
          <a:xfrm>
            <a:off x="525717" y="696952"/>
            <a:ext cx="10077196" cy="821794"/>
          </a:xfrm>
        </p:spPr>
        <p:txBody>
          <a:bodyPr>
            <a:normAutofit/>
          </a:bodyPr>
          <a:lstStyle/>
          <a:p>
            <a:r>
              <a:rPr lang="en-US"/>
              <a:t>Future Work</a:t>
            </a:r>
          </a:p>
        </p:txBody>
      </p:sp>
      <p:grpSp>
        <p:nvGrpSpPr>
          <p:cNvPr id="37"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38"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9"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0"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5" name="Freeform: Shape 4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1" name="Content Placeholder 2">
            <a:extLst>
              <a:ext uri="{FF2B5EF4-FFF2-40B4-BE49-F238E27FC236}">
                <a16:creationId xmlns:a16="http://schemas.microsoft.com/office/drawing/2014/main" id="{678243D4-7A96-45B3-8D7E-E445589F6D59}"/>
              </a:ext>
            </a:extLst>
          </p:cNvPr>
          <p:cNvGraphicFramePr>
            <a:graphicFrameLocks noGrp="1"/>
          </p:cNvGraphicFramePr>
          <p:nvPr>
            <p:ph idx="1"/>
            <p:extLst>
              <p:ext uri="{D42A27DB-BD31-4B8C-83A1-F6EECF244321}">
                <p14:modId xmlns:p14="http://schemas.microsoft.com/office/powerpoint/2010/main" val="3286566774"/>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AAC509B2-C88A-4ADC-B4E0-8E430C46D261}"/>
              </a:ext>
            </a:extLst>
          </p:cNvPr>
          <p:cNvSpPr>
            <a:spLocks noGrp="1"/>
          </p:cNvSpPr>
          <p:nvPr>
            <p:ph type="sldNum" sz="quarter" idx="12"/>
          </p:nvPr>
        </p:nvSpPr>
        <p:spPr/>
        <p:txBody>
          <a:bodyPr/>
          <a:lstStyle/>
          <a:p>
            <a:fld id="{E1076ED0-0DB3-4879-AAE5-5C20D22C1DF4}" type="slidenum">
              <a:rPr lang="en-US" smtClean="0"/>
              <a:t>13</a:t>
            </a:fld>
            <a:endParaRPr lang="en-US"/>
          </a:p>
        </p:txBody>
      </p:sp>
    </p:spTree>
    <p:extLst>
      <p:ext uri="{BB962C8B-B14F-4D97-AF65-F5344CB8AC3E}">
        <p14:creationId xmlns:p14="http://schemas.microsoft.com/office/powerpoint/2010/main" val="354739881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4380E2-9C3A-4B04-AADF-CDA975171DDE}"/>
              </a:ext>
            </a:extLst>
          </p:cNvPr>
          <p:cNvSpPr txBox="1"/>
          <p:nvPr/>
        </p:nvSpPr>
        <p:spPr>
          <a:xfrm>
            <a:off x="2195445" y="2725529"/>
            <a:ext cx="754711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a:t>THE END</a:t>
            </a:r>
          </a:p>
        </p:txBody>
      </p:sp>
      <p:sp>
        <p:nvSpPr>
          <p:cNvPr id="3" name="Slide Number Placeholder 2">
            <a:extLst>
              <a:ext uri="{FF2B5EF4-FFF2-40B4-BE49-F238E27FC236}">
                <a16:creationId xmlns:a16="http://schemas.microsoft.com/office/drawing/2014/main" id="{85E09C56-3AB8-404D-8544-E9A32DE58D2F}"/>
              </a:ext>
            </a:extLst>
          </p:cNvPr>
          <p:cNvSpPr>
            <a:spLocks noGrp="1"/>
          </p:cNvSpPr>
          <p:nvPr>
            <p:ph type="sldNum" sz="quarter" idx="12"/>
          </p:nvPr>
        </p:nvSpPr>
        <p:spPr/>
        <p:txBody>
          <a:bodyPr/>
          <a:lstStyle/>
          <a:p>
            <a:fld id="{E1076ED0-0DB3-4879-AAE5-5C20D22C1DF4}" type="slidenum">
              <a:rPr lang="en-US" smtClean="0"/>
              <a:t>14</a:t>
            </a:fld>
            <a:endParaRPr lang="en-US"/>
          </a:p>
        </p:txBody>
      </p:sp>
    </p:spTree>
    <p:extLst>
      <p:ext uri="{BB962C8B-B14F-4D97-AF65-F5344CB8AC3E}">
        <p14:creationId xmlns:p14="http://schemas.microsoft.com/office/powerpoint/2010/main" val="3363248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4">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2646439F-77D2-46CC-A63E-F2A02CA71DCB}"/>
              </a:ext>
            </a:extLst>
          </p:cNvPr>
          <p:cNvSpPr>
            <a:spLocks noGrp="1"/>
          </p:cNvSpPr>
          <p:nvPr>
            <p:ph type="title"/>
          </p:nvPr>
        </p:nvSpPr>
        <p:spPr>
          <a:xfrm>
            <a:off x="580935" y="1348521"/>
            <a:ext cx="5865679" cy="3892411"/>
          </a:xfrm>
        </p:spPr>
        <p:txBody>
          <a:bodyPr anchor="t">
            <a:normAutofit/>
          </a:bodyPr>
          <a:lstStyle/>
          <a:p>
            <a:r>
              <a:rPr lang="en-US" sz="4000"/>
              <a:t>Automatic Image Captioning Using Deep Learning </a:t>
            </a:r>
          </a:p>
        </p:txBody>
      </p:sp>
      <p:sp>
        <p:nvSpPr>
          <p:cNvPr id="38" name="Freeform: Shape 36">
            <a:extLst>
              <a:ext uri="{FF2B5EF4-FFF2-40B4-BE49-F238E27FC236}">
                <a16:creationId xmlns:a16="http://schemas.microsoft.com/office/drawing/2014/main" id="{58692EF0-FD3D-4304-83BB-D0AF4CF4C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9831176" y="-854066"/>
            <a:ext cx="1506757" cy="3214891"/>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5" name="Group 38">
            <a:extLst>
              <a:ext uri="{FF2B5EF4-FFF2-40B4-BE49-F238E27FC236}">
                <a16:creationId xmlns:a16="http://schemas.microsoft.com/office/drawing/2014/main" id="{D5E23BE5-51F7-48C6-82D1-43717C1D7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V="1">
            <a:off x="10141483" y="838663"/>
            <a:ext cx="886141" cy="802496"/>
            <a:chOff x="10948005" y="3272152"/>
            <a:chExt cx="868640" cy="786648"/>
          </a:xfrm>
          <a:solidFill>
            <a:schemeClr val="accent4">
              <a:lumMod val="40000"/>
              <a:lumOff val="60000"/>
            </a:schemeClr>
          </a:solidFill>
        </p:grpSpPr>
        <p:sp>
          <p:nvSpPr>
            <p:cNvPr id="40" name="Freeform: Shape 39">
              <a:extLst>
                <a:ext uri="{FF2B5EF4-FFF2-40B4-BE49-F238E27FC236}">
                  <a16:creationId xmlns:a16="http://schemas.microsoft.com/office/drawing/2014/main" id="{E7DC660E-DF1E-4D26-9266-4A73D0666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 name="Freeform: Shape 40">
              <a:extLst>
                <a:ext uri="{FF2B5EF4-FFF2-40B4-BE49-F238E27FC236}">
                  <a16:creationId xmlns:a16="http://schemas.microsoft.com/office/drawing/2014/main" id="{49A4F4CA-55A1-439E-AE0A-7D3540B7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2549CD3E-746C-496E-AE74-8161D52D9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3" name="Graphic 12">
              <a:extLst>
                <a:ext uri="{FF2B5EF4-FFF2-40B4-BE49-F238E27FC236}">
                  <a16:creationId xmlns:a16="http://schemas.microsoft.com/office/drawing/2014/main" id="{77468BCC-C982-4A35-B2F7-5AE59058A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4" name="Graphic 15">
              <a:extLst>
                <a:ext uri="{FF2B5EF4-FFF2-40B4-BE49-F238E27FC236}">
                  <a16:creationId xmlns:a16="http://schemas.microsoft.com/office/drawing/2014/main" id="{6910F441-560E-481A-AE9C-3E70EEA9A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780CC5BC-FA2E-4CE2-ACD1-CF709CA79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F768EBD-6D31-4E4A-87BC-BB83ACDFB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2380785"/>
            <a:ext cx="972241" cy="45718"/>
            <a:chOff x="4886325" y="3371754"/>
            <a:chExt cx="2418492" cy="113728"/>
          </a:xfrm>
          <a:solidFill>
            <a:schemeClr val="accent1"/>
          </a:solidFill>
        </p:grpSpPr>
        <p:sp>
          <p:nvSpPr>
            <p:cNvPr id="57"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0"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1"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3"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4"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8464710B-D733-4E85-B858-FACA97A8AA03}"/>
              </a:ext>
            </a:extLst>
          </p:cNvPr>
          <p:cNvSpPr>
            <a:spLocks noGrp="1"/>
          </p:cNvSpPr>
          <p:nvPr>
            <p:ph idx="1"/>
          </p:nvPr>
        </p:nvSpPr>
        <p:spPr>
          <a:xfrm>
            <a:off x="6444040" y="2560938"/>
            <a:ext cx="4159233" cy="3584014"/>
          </a:xfrm>
        </p:spPr>
        <p:txBody>
          <a:bodyPr vert="horz" lIns="91440" tIns="45720" rIns="91440" bIns="45720" rtlCol="0" anchor="t">
            <a:normAutofit/>
          </a:bodyPr>
          <a:lstStyle/>
          <a:p>
            <a:endParaRPr lang="en-US"/>
          </a:p>
          <a:p>
            <a:endParaRPr lang="en-US"/>
          </a:p>
          <a:p>
            <a:endParaRPr lang="en-US"/>
          </a:p>
          <a:p>
            <a:r>
              <a:rPr lang="en-US" b="1"/>
              <a:t>Group members:</a:t>
            </a:r>
          </a:p>
          <a:p>
            <a:endParaRPr lang="en-US" b="1"/>
          </a:p>
          <a:p>
            <a:pPr lvl="2"/>
            <a:r>
              <a:rPr lang="en-US" sz="2000"/>
              <a:t>Zeeshan Khan (1880109)</a:t>
            </a:r>
          </a:p>
          <a:p>
            <a:pPr lvl="2"/>
            <a:r>
              <a:rPr lang="en-US" sz="2000"/>
              <a:t>Wasif Khan (1923279)</a:t>
            </a:r>
          </a:p>
          <a:p>
            <a:pPr lvl="2"/>
            <a:r>
              <a:rPr lang="en-US" sz="2000"/>
              <a:t>Mohammad Faizan (1923087)</a:t>
            </a:r>
          </a:p>
        </p:txBody>
      </p:sp>
      <p:sp>
        <p:nvSpPr>
          <p:cNvPr id="4" name="Slide Number Placeholder 3">
            <a:extLst>
              <a:ext uri="{FF2B5EF4-FFF2-40B4-BE49-F238E27FC236}">
                <a16:creationId xmlns:a16="http://schemas.microsoft.com/office/drawing/2014/main" id="{071CDED4-43F4-424C-9C86-99CA485F4985}"/>
              </a:ext>
            </a:extLst>
          </p:cNvPr>
          <p:cNvSpPr>
            <a:spLocks noGrp="1"/>
          </p:cNvSpPr>
          <p:nvPr>
            <p:ph type="sldNum" sz="quarter" idx="12"/>
          </p:nvPr>
        </p:nvSpPr>
        <p:spPr/>
        <p:txBody>
          <a:bodyPr/>
          <a:lstStyle/>
          <a:p>
            <a:fld id="{E1076ED0-0DB3-4879-AAE5-5C20D22C1DF4}" type="slidenum">
              <a:rPr lang="en-US" smtClean="0"/>
              <a:t>15</a:t>
            </a:fld>
            <a:endParaRPr lang="en-US"/>
          </a:p>
        </p:txBody>
      </p:sp>
    </p:spTree>
    <p:extLst>
      <p:ext uri="{BB962C8B-B14F-4D97-AF65-F5344CB8AC3E}">
        <p14:creationId xmlns:p14="http://schemas.microsoft.com/office/powerpoint/2010/main" val="288085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781A3-4BF8-41E0-A6D9-B2C897CD781A}"/>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Introduction </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descr="Graphical user interface, text, application&#10;&#10;Description automatically generated">
            <a:extLst>
              <a:ext uri="{FF2B5EF4-FFF2-40B4-BE49-F238E27FC236}">
                <a16:creationId xmlns:a16="http://schemas.microsoft.com/office/drawing/2014/main" id="{1A9E813B-66EF-4C42-BA30-FFACC83816F9}"/>
              </a:ext>
            </a:extLst>
          </p:cNvPr>
          <p:cNvPicPr>
            <a:picLocks noGrp="1" noChangeAspect="1"/>
          </p:cNvPicPr>
          <p:nvPr>
            <p:ph idx="1"/>
          </p:nvPr>
        </p:nvPicPr>
        <p:blipFill>
          <a:blip r:embed="rId2"/>
          <a:stretch>
            <a:fillRect/>
          </a:stretch>
        </p:blipFill>
        <p:spPr>
          <a:xfrm>
            <a:off x="417810" y="2199300"/>
            <a:ext cx="11143323" cy="2145088"/>
          </a:xfrm>
          <a:prstGeom prst="rect">
            <a:avLst/>
          </a:prstGeom>
        </p:spPr>
      </p:pic>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10AC3628-5F1A-43A3-9789-0E88041ADCAF}"/>
              </a:ext>
            </a:extLst>
          </p:cNvPr>
          <p:cNvSpPr>
            <a:spLocks noGrp="1"/>
          </p:cNvSpPr>
          <p:nvPr>
            <p:ph type="sldNum" sz="quarter" idx="12"/>
          </p:nvPr>
        </p:nvSpPr>
        <p:spPr/>
        <p:txBody>
          <a:bodyPr/>
          <a:lstStyle/>
          <a:p>
            <a:fld id="{E1076ED0-0DB3-4879-AAE5-5C20D22C1DF4}" type="slidenum">
              <a:rPr lang="en-US" smtClean="0"/>
              <a:t>16</a:t>
            </a:fld>
            <a:endParaRPr lang="en-US"/>
          </a:p>
        </p:txBody>
      </p:sp>
    </p:spTree>
    <p:extLst>
      <p:ext uri="{BB962C8B-B14F-4D97-AF65-F5344CB8AC3E}">
        <p14:creationId xmlns:p14="http://schemas.microsoft.com/office/powerpoint/2010/main" val="2909653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9"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FFD6C28-B47E-430F-A3FE-9EE0D3B29679}"/>
              </a:ext>
            </a:extLst>
          </p:cNvPr>
          <p:cNvSpPr>
            <a:spLocks noGrp="1"/>
          </p:cNvSpPr>
          <p:nvPr>
            <p:ph type="title"/>
          </p:nvPr>
        </p:nvSpPr>
        <p:spPr>
          <a:xfrm>
            <a:off x="530352" y="1122363"/>
            <a:ext cx="4841669" cy="1978346"/>
          </a:xfrm>
        </p:spPr>
        <p:txBody>
          <a:bodyPr vert="horz" lIns="91440" tIns="45720" rIns="91440" bIns="45720" rtlCol="0" anchor="b">
            <a:normAutofit/>
          </a:bodyPr>
          <a:lstStyle/>
          <a:p>
            <a:r>
              <a:rPr lang="en-US" sz="4000"/>
              <a:t>Until ...</a:t>
            </a:r>
          </a:p>
        </p:txBody>
      </p:sp>
      <p:sp>
        <p:nvSpPr>
          <p:cNvPr id="21" name="Freeform: Shape 31">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1"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descr="Graphical user interface, application&#10;&#10;Description automatically generated">
            <a:extLst>
              <a:ext uri="{FF2B5EF4-FFF2-40B4-BE49-F238E27FC236}">
                <a16:creationId xmlns:a16="http://schemas.microsoft.com/office/drawing/2014/main" id="{97F8C063-9CD0-4C3A-BEE7-C0FA54D8085D}"/>
              </a:ext>
            </a:extLst>
          </p:cNvPr>
          <p:cNvPicPr>
            <a:picLocks noGrp="1" noChangeAspect="1"/>
          </p:cNvPicPr>
          <p:nvPr>
            <p:ph idx="1"/>
          </p:nvPr>
        </p:nvPicPr>
        <p:blipFill>
          <a:blip r:embed="rId2"/>
          <a:stretch>
            <a:fillRect/>
          </a:stretch>
        </p:blipFill>
        <p:spPr>
          <a:xfrm>
            <a:off x="4609023" y="454974"/>
            <a:ext cx="5677184" cy="5677184"/>
          </a:xfrm>
          <a:prstGeom prst="rect">
            <a:avLst/>
          </a:prstGeom>
        </p:spPr>
      </p:pic>
      <p:sp>
        <p:nvSpPr>
          <p:cNvPr id="42" name="Freeform: Shape 41">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 name="Group 43">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 name="Freeform: Shape 45">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814E83B4-CE4E-47C4-A484-7FA81419D476}"/>
              </a:ext>
            </a:extLst>
          </p:cNvPr>
          <p:cNvSpPr>
            <a:spLocks noGrp="1"/>
          </p:cNvSpPr>
          <p:nvPr>
            <p:ph type="sldNum" sz="quarter" idx="12"/>
          </p:nvPr>
        </p:nvSpPr>
        <p:spPr/>
        <p:txBody>
          <a:bodyPr/>
          <a:lstStyle/>
          <a:p>
            <a:fld id="{E1076ED0-0DB3-4879-AAE5-5C20D22C1DF4}" type="slidenum">
              <a:rPr lang="en-US" smtClean="0"/>
              <a:t>17</a:t>
            </a:fld>
            <a:endParaRPr lang="en-US"/>
          </a:p>
        </p:txBody>
      </p:sp>
    </p:spTree>
    <p:extLst>
      <p:ext uri="{BB962C8B-B14F-4D97-AF65-F5344CB8AC3E}">
        <p14:creationId xmlns:p14="http://schemas.microsoft.com/office/powerpoint/2010/main" val="372760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83FBCD9C-FFB2-4365-9C57-094C08B00746}"/>
              </a:ext>
            </a:extLst>
          </p:cNvPr>
          <p:cNvSpPr>
            <a:spLocks noGrp="1"/>
          </p:cNvSpPr>
          <p:nvPr>
            <p:ph type="title"/>
          </p:nvPr>
        </p:nvSpPr>
        <p:spPr>
          <a:xfrm>
            <a:off x="766349" y="536410"/>
            <a:ext cx="5566263" cy="1455091"/>
          </a:xfrm>
        </p:spPr>
        <p:txBody>
          <a:bodyPr>
            <a:normAutofit/>
          </a:bodyPr>
          <a:lstStyle/>
          <a:p>
            <a:r>
              <a:rPr lang="en-US"/>
              <a:t>Introduction</a:t>
            </a:r>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148232"/>
            <a:ext cx="1256721" cy="479344"/>
            <a:chOff x="4886325" y="2284972"/>
            <a:chExt cx="3126148" cy="1192414"/>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2284972"/>
              <a:ext cx="3117385" cy="1192414"/>
              <a:chOff x="4895088" y="2284972"/>
              <a:chExt cx="3117385" cy="1192414"/>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4365" y="2284972"/>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6F98A552-99F5-4ACA-BBE4-C115035A12E4}"/>
              </a:ext>
            </a:extLst>
          </p:cNvPr>
          <p:cNvSpPr>
            <a:spLocks noGrp="1"/>
          </p:cNvSpPr>
          <p:nvPr>
            <p:ph idx="1"/>
          </p:nvPr>
        </p:nvSpPr>
        <p:spPr>
          <a:xfrm>
            <a:off x="525717" y="2796427"/>
            <a:ext cx="5566263" cy="3274503"/>
          </a:xfrm>
        </p:spPr>
        <p:txBody>
          <a:bodyPr vert="horz" lIns="91440" tIns="45720" rIns="91440" bIns="45720" rtlCol="0">
            <a:normAutofit/>
          </a:bodyPr>
          <a:lstStyle/>
          <a:p>
            <a:pPr marL="457200" indent="-457200">
              <a:lnSpc>
                <a:spcPct val="100000"/>
              </a:lnSpc>
              <a:buAutoNum type="arabicPeriod"/>
            </a:pPr>
            <a:r>
              <a:rPr lang="en-US" sz="1600">
                <a:ea typeface="+mn-lt"/>
                <a:cs typeface="+mn-lt"/>
              </a:rPr>
              <a:t> Although it is an easy task for a human to describe an image, it becomes very difficult for a machine to perform such a task </a:t>
            </a:r>
          </a:p>
          <a:p>
            <a:pPr marL="457200" indent="-457200">
              <a:lnSpc>
                <a:spcPct val="100000"/>
              </a:lnSpc>
              <a:buAutoNum type="arabicPeriod"/>
            </a:pPr>
            <a:r>
              <a:rPr lang="en-US" sz="1600">
                <a:ea typeface="+mn-lt"/>
                <a:cs typeface="+mn-lt"/>
              </a:rPr>
              <a:t>Image captioning does not only need to detect the objects contained in an image but also capture how these objects related to each other and their attributes as well as the activities involved in</a:t>
            </a:r>
          </a:p>
          <a:p>
            <a:pPr marL="457200" indent="-457200">
              <a:lnSpc>
                <a:spcPct val="100000"/>
              </a:lnSpc>
              <a:buAutoNum type="arabicPeriod"/>
            </a:pPr>
            <a:r>
              <a:rPr lang="en-US" sz="1600">
                <a:ea typeface="+mn-lt"/>
                <a:cs typeface="+mn-lt"/>
              </a:rPr>
              <a:t>Moreover, the semantic knowledge should be expressed in a natural language, which requires a language model to be developed based on the visual understanding.</a:t>
            </a:r>
          </a:p>
          <a:p>
            <a:pPr>
              <a:lnSpc>
                <a:spcPct val="100000"/>
              </a:lnSpc>
            </a:pPr>
            <a:endParaRPr lang="en-US" sz="1600"/>
          </a:p>
        </p:txBody>
      </p:sp>
      <p:pic>
        <p:nvPicPr>
          <p:cNvPr id="5" name="Picture 4" descr="Solo journey">
            <a:extLst>
              <a:ext uri="{FF2B5EF4-FFF2-40B4-BE49-F238E27FC236}">
                <a16:creationId xmlns:a16="http://schemas.microsoft.com/office/drawing/2014/main" id="{55DBEE9C-4B47-48EC-89DB-14C7585329EF}"/>
              </a:ext>
            </a:extLst>
          </p:cNvPr>
          <p:cNvPicPr>
            <a:picLocks noChangeAspect="1"/>
          </p:cNvPicPr>
          <p:nvPr/>
        </p:nvPicPr>
        <p:blipFill rotWithShape="1">
          <a:blip r:embed="rId2"/>
          <a:srcRect l="24018" r="14083" b="4"/>
          <a:stretch/>
        </p:blipFill>
        <p:spPr>
          <a:xfrm>
            <a:off x="6531789" y="10"/>
            <a:ext cx="5660211" cy="6857990"/>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C5AFB23-992B-486F-A8E5-94B01E6011C8}"/>
              </a:ext>
            </a:extLst>
          </p:cNvPr>
          <p:cNvSpPr>
            <a:spLocks noGrp="1"/>
          </p:cNvSpPr>
          <p:nvPr>
            <p:ph type="sldNum" sz="quarter" idx="12"/>
          </p:nvPr>
        </p:nvSpPr>
        <p:spPr/>
        <p:txBody>
          <a:bodyPr/>
          <a:lstStyle/>
          <a:p>
            <a:fld id="{E1076ED0-0DB3-4879-AAE5-5C20D22C1DF4}" type="slidenum">
              <a:rPr lang="en-US" smtClean="0"/>
              <a:t>18</a:t>
            </a:fld>
            <a:endParaRPr lang="en-US"/>
          </a:p>
        </p:txBody>
      </p:sp>
    </p:spTree>
    <p:extLst>
      <p:ext uri="{BB962C8B-B14F-4D97-AF65-F5344CB8AC3E}">
        <p14:creationId xmlns:p14="http://schemas.microsoft.com/office/powerpoint/2010/main" val="1776707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29E-20B7-41F8-9680-AC2505980DC1}"/>
              </a:ext>
            </a:extLst>
          </p:cNvPr>
          <p:cNvSpPr>
            <a:spLocks noGrp="1"/>
          </p:cNvSpPr>
          <p:nvPr>
            <p:ph type="title"/>
          </p:nvPr>
        </p:nvSpPr>
        <p:spPr>
          <a:xfrm>
            <a:off x="656059" y="887331"/>
            <a:ext cx="10077557" cy="1325563"/>
          </a:xfrm>
        </p:spPr>
        <p:txBody>
          <a:bodyPr/>
          <a:lstStyle/>
          <a:p>
            <a:r>
              <a:rPr lang="en-US"/>
              <a:t>Our Approach : Neural Network Image Generation with Visual Attention</a:t>
            </a:r>
          </a:p>
        </p:txBody>
      </p:sp>
      <p:sp>
        <p:nvSpPr>
          <p:cNvPr id="3" name="Content Placeholder 2">
            <a:extLst>
              <a:ext uri="{FF2B5EF4-FFF2-40B4-BE49-F238E27FC236}">
                <a16:creationId xmlns:a16="http://schemas.microsoft.com/office/drawing/2014/main" id="{F09BBF10-DD54-4E41-AFDA-FE03DF5AEA12}"/>
              </a:ext>
            </a:extLst>
          </p:cNvPr>
          <p:cNvSpPr>
            <a:spLocks noGrp="1"/>
          </p:cNvSpPr>
          <p:nvPr>
            <p:ph idx="1"/>
          </p:nvPr>
        </p:nvSpPr>
        <p:spPr>
          <a:xfrm>
            <a:off x="525717" y="2993122"/>
            <a:ext cx="10077557" cy="3549045"/>
          </a:xfrm>
        </p:spPr>
        <p:txBody>
          <a:bodyPr vert="horz" lIns="91440" tIns="45720" rIns="91440" bIns="45720" rtlCol="0" anchor="t">
            <a:normAutofit/>
          </a:bodyPr>
          <a:lstStyle/>
          <a:p>
            <a:pPr marL="342900" indent="-342900">
              <a:buChar char="•"/>
            </a:pPr>
            <a:r>
              <a:rPr lang="en-US"/>
              <a:t>Our Approach is based on </a:t>
            </a:r>
            <a:r>
              <a:rPr lang="en-US" b="1">
                <a:hlinkClick r:id="rId2"/>
              </a:rPr>
              <a:t>Show, Attend and Tell: Neural Image Caption Generation with Visual Attention </a:t>
            </a:r>
            <a:r>
              <a:rPr lang="en-US" b="1"/>
              <a:t> </a:t>
            </a:r>
          </a:p>
          <a:p>
            <a:pPr marL="342900" indent="-342900">
              <a:buChar char="•"/>
            </a:pPr>
            <a:r>
              <a:rPr lang="en-US"/>
              <a:t>This approach was proposed by </a:t>
            </a:r>
            <a:r>
              <a:rPr lang="en-US">
                <a:ea typeface="+mn-lt"/>
                <a:cs typeface="+mn-lt"/>
              </a:rPr>
              <a:t>Kelvin Xu , Jimmy Lei </a:t>
            </a:r>
            <a:r>
              <a:rPr lang="en-US" err="1">
                <a:ea typeface="+mn-lt"/>
                <a:cs typeface="+mn-lt"/>
              </a:rPr>
              <a:t>Ba,Ryan</a:t>
            </a:r>
            <a:r>
              <a:rPr lang="en-US">
                <a:ea typeface="+mn-lt"/>
                <a:cs typeface="+mn-lt"/>
              </a:rPr>
              <a:t> Kiros in their paper published on April 19, 2017.</a:t>
            </a:r>
          </a:p>
          <a:p>
            <a:pPr marL="342900" indent="-342900">
              <a:buChar char="•"/>
            </a:pPr>
            <a:r>
              <a:rPr lang="en-US"/>
              <a:t>The methodology we have implemented here (inspired from paper) is improving the quality of captioning by </a:t>
            </a:r>
            <a:r>
              <a:rPr lang="en-US">
                <a:ea typeface="+mn-lt"/>
                <a:cs typeface="+mn-lt"/>
              </a:rPr>
              <a:t> using a combination of convolutional neural networks (convnets) to obtain vectorial representation of images and recurrent neural networks to decode those representations into natural language sentences</a:t>
            </a:r>
            <a:endParaRPr lang="en-US"/>
          </a:p>
        </p:txBody>
      </p:sp>
      <p:sp>
        <p:nvSpPr>
          <p:cNvPr id="4" name="Slide Number Placeholder 3">
            <a:extLst>
              <a:ext uri="{FF2B5EF4-FFF2-40B4-BE49-F238E27FC236}">
                <a16:creationId xmlns:a16="http://schemas.microsoft.com/office/drawing/2014/main" id="{7BF4008A-3FCA-48BD-A36A-7FF4C7C8A79A}"/>
              </a:ext>
            </a:extLst>
          </p:cNvPr>
          <p:cNvSpPr>
            <a:spLocks noGrp="1"/>
          </p:cNvSpPr>
          <p:nvPr>
            <p:ph type="sldNum" sz="quarter" idx="12"/>
          </p:nvPr>
        </p:nvSpPr>
        <p:spPr/>
        <p:txBody>
          <a:bodyPr/>
          <a:lstStyle/>
          <a:p>
            <a:fld id="{E1076ED0-0DB3-4879-AAE5-5C20D22C1DF4}" type="slidenum">
              <a:rPr lang="en-US" smtClean="0"/>
              <a:t>19</a:t>
            </a:fld>
            <a:endParaRPr lang="en-US"/>
          </a:p>
        </p:txBody>
      </p:sp>
    </p:spTree>
    <p:extLst>
      <p:ext uri="{BB962C8B-B14F-4D97-AF65-F5344CB8AC3E}">
        <p14:creationId xmlns:p14="http://schemas.microsoft.com/office/powerpoint/2010/main" val="340546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1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4" name="Freeform: Shape 2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6A4F9C-8D8E-489D-AC11-A2AB2CE88048}"/>
              </a:ext>
            </a:extLst>
          </p:cNvPr>
          <p:cNvSpPr>
            <a:spLocks noGrp="1"/>
          </p:cNvSpPr>
          <p:nvPr>
            <p:ph type="title"/>
          </p:nvPr>
        </p:nvSpPr>
        <p:spPr>
          <a:xfrm>
            <a:off x="525717" y="787068"/>
            <a:ext cx="10077557" cy="1325563"/>
          </a:xfrm>
        </p:spPr>
        <p:txBody>
          <a:bodyPr>
            <a:normAutofit/>
          </a:bodyPr>
          <a:lstStyle/>
          <a:p>
            <a:r>
              <a:rPr lang="en-US"/>
              <a:t>Contents:</a:t>
            </a:r>
          </a:p>
        </p:txBody>
      </p:sp>
      <p:grpSp>
        <p:nvGrpSpPr>
          <p:cNvPr id="45"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48"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9"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0"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1"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53" name="Freeform: Shape 31">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4" name="Group 33">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5" name="Freeform: Shape 34">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6" name="Freeform: Shape 35">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 name="Freeform: Shape 36">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5" name="Content Placeholder 2">
            <a:extLst>
              <a:ext uri="{FF2B5EF4-FFF2-40B4-BE49-F238E27FC236}">
                <a16:creationId xmlns:a16="http://schemas.microsoft.com/office/drawing/2014/main" id="{E5F2C665-8160-4327-974F-D2C04EB42F66}"/>
              </a:ext>
            </a:extLst>
          </p:cNvPr>
          <p:cNvGraphicFramePr>
            <a:graphicFrameLocks noGrp="1"/>
          </p:cNvGraphicFramePr>
          <p:nvPr>
            <p:ph idx="1"/>
            <p:extLst>
              <p:ext uri="{D42A27DB-BD31-4B8C-83A1-F6EECF244321}">
                <p14:modId xmlns:p14="http://schemas.microsoft.com/office/powerpoint/2010/main" val="3181050148"/>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 name="Slide Number Placeholder 41">
            <a:extLst>
              <a:ext uri="{FF2B5EF4-FFF2-40B4-BE49-F238E27FC236}">
                <a16:creationId xmlns:a16="http://schemas.microsoft.com/office/drawing/2014/main" id="{837E310D-4700-4DDF-ACEF-A3AD5F1F7A74}"/>
              </a:ext>
            </a:extLst>
          </p:cNvPr>
          <p:cNvSpPr>
            <a:spLocks noGrp="1"/>
          </p:cNvSpPr>
          <p:nvPr>
            <p:ph type="sldNum" sz="quarter" idx="12"/>
          </p:nvPr>
        </p:nvSpPr>
        <p:spPr/>
        <p:txBody>
          <a:bodyPr/>
          <a:lstStyle/>
          <a:p>
            <a:fld id="{E1076ED0-0DB3-4879-AAE5-5C20D22C1DF4}" type="slidenum">
              <a:rPr lang="en-US" smtClean="0"/>
              <a:t>2</a:t>
            </a:fld>
            <a:endParaRPr lang="en-US"/>
          </a:p>
        </p:txBody>
      </p:sp>
    </p:spTree>
    <p:extLst>
      <p:ext uri="{BB962C8B-B14F-4D97-AF65-F5344CB8AC3E}">
        <p14:creationId xmlns:p14="http://schemas.microsoft.com/office/powerpoint/2010/main" val="274958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7" name="Group 56">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8" name="Freeform: Shape 57">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58">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Freeform: Shape 59">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Freeform: Shape 65">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8"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9"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0"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1"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6" name="Rectangle 7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022F03-4FBA-4858-B858-0ECC20191C61}"/>
              </a:ext>
            </a:extLst>
          </p:cNvPr>
          <p:cNvSpPr>
            <a:spLocks noGrp="1"/>
          </p:cNvSpPr>
          <p:nvPr>
            <p:ph type="title"/>
          </p:nvPr>
        </p:nvSpPr>
        <p:spPr>
          <a:xfrm>
            <a:off x="403433" y="396303"/>
            <a:ext cx="10580868" cy="1570001"/>
          </a:xfrm>
        </p:spPr>
        <p:txBody>
          <a:bodyPr vert="horz" lIns="91440" tIns="45720" rIns="91440" bIns="45720" rtlCol="0" anchor="t">
            <a:normAutofit/>
          </a:bodyPr>
          <a:lstStyle/>
          <a:p>
            <a:pPr algn="ctr"/>
            <a:r>
              <a:rPr lang="en-US" sz="4000"/>
              <a:t>Our Approach</a:t>
            </a:r>
            <a:endParaRPr lang="en-US"/>
          </a:p>
        </p:txBody>
      </p:sp>
      <p:grpSp>
        <p:nvGrpSpPr>
          <p:cNvPr id="78"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2" y="972489"/>
            <a:ext cx="972165" cy="41353"/>
            <a:chOff x="4886325" y="3374517"/>
            <a:chExt cx="2418302" cy="102869"/>
          </a:xfrm>
          <a:solidFill>
            <a:schemeClr val="accent1"/>
          </a:solidFill>
        </p:grpSpPr>
        <p:sp>
          <p:nvSpPr>
            <p:cNvPr id="79"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0"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3374517"/>
              <a:ext cx="2400490" cy="102869"/>
              <a:chOff x="4895088" y="3374517"/>
              <a:chExt cx="2400490" cy="102869"/>
            </a:xfrm>
            <a:grpFill/>
          </p:grpSpPr>
          <p:sp>
            <p:nvSpPr>
              <p:cNvPr id="81"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2"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3"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grpSp>
      </p:grpSp>
      <p:pic>
        <p:nvPicPr>
          <p:cNvPr id="4" name="Picture 4" descr="Diagram&#10;&#10;Description automatically generated">
            <a:extLst>
              <a:ext uri="{FF2B5EF4-FFF2-40B4-BE49-F238E27FC236}">
                <a16:creationId xmlns:a16="http://schemas.microsoft.com/office/drawing/2014/main" id="{2D9250CC-EB97-42EE-9346-01FE1A6137D0}"/>
              </a:ext>
            </a:extLst>
          </p:cNvPr>
          <p:cNvPicPr>
            <a:picLocks noGrp="1" noChangeAspect="1"/>
          </p:cNvPicPr>
          <p:nvPr>
            <p:ph idx="1"/>
          </p:nvPr>
        </p:nvPicPr>
        <p:blipFill>
          <a:blip r:embed="rId2"/>
          <a:stretch>
            <a:fillRect/>
          </a:stretch>
        </p:blipFill>
        <p:spPr>
          <a:xfrm>
            <a:off x="397830" y="1528394"/>
            <a:ext cx="10536303" cy="4823995"/>
          </a:xfrm>
          <a:prstGeom prst="rect">
            <a:avLst/>
          </a:prstGeom>
        </p:spPr>
      </p:pic>
      <p:sp>
        <p:nvSpPr>
          <p:cNvPr id="86" name="Freeform: Shape 85">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8" name="Group 87">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89" name="Freeform: Shape 88">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0" name="Freeform: Shape 89">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Freeform: Shape 90">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3"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4"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EA81608C-BC96-46AB-BA7B-1012C1FDD8FA}"/>
              </a:ext>
            </a:extLst>
          </p:cNvPr>
          <p:cNvSpPr>
            <a:spLocks noGrp="1"/>
          </p:cNvSpPr>
          <p:nvPr>
            <p:ph type="sldNum" sz="quarter" idx="12"/>
          </p:nvPr>
        </p:nvSpPr>
        <p:spPr/>
        <p:txBody>
          <a:bodyPr/>
          <a:lstStyle/>
          <a:p>
            <a:fld id="{E1076ED0-0DB3-4879-AAE5-5C20D22C1DF4}" type="slidenum">
              <a:rPr lang="en-US" smtClean="0"/>
              <a:t>20</a:t>
            </a:fld>
            <a:endParaRPr lang="en-US"/>
          </a:p>
        </p:txBody>
      </p:sp>
    </p:spTree>
    <p:extLst>
      <p:ext uri="{BB962C8B-B14F-4D97-AF65-F5344CB8AC3E}">
        <p14:creationId xmlns:p14="http://schemas.microsoft.com/office/powerpoint/2010/main" val="1297841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5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2" name="Freeform: Shape 6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6A4F9C-8D8E-489D-AC11-A2AB2CE88048}"/>
              </a:ext>
            </a:extLst>
          </p:cNvPr>
          <p:cNvSpPr>
            <a:spLocks noGrp="1"/>
          </p:cNvSpPr>
          <p:nvPr>
            <p:ph type="title"/>
          </p:nvPr>
        </p:nvSpPr>
        <p:spPr>
          <a:xfrm>
            <a:off x="942277" y="421308"/>
            <a:ext cx="10077557" cy="1325563"/>
          </a:xfrm>
        </p:spPr>
        <p:txBody>
          <a:bodyPr>
            <a:normAutofit/>
          </a:bodyPr>
          <a:lstStyle/>
          <a:p>
            <a:r>
              <a:rPr lang="en-US"/>
              <a:t>Our Approach</a:t>
            </a:r>
          </a:p>
        </p:txBody>
      </p:sp>
      <p:grpSp>
        <p:nvGrpSpPr>
          <p:cNvPr id="81"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924612"/>
            <a:ext cx="1453504" cy="463568"/>
            <a:chOff x="4886325" y="2324214"/>
            <a:chExt cx="3615654" cy="1153172"/>
          </a:xfrm>
          <a:solidFill>
            <a:schemeClr val="accent1"/>
          </a:solidFill>
        </p:grpSpPr>
        <p:sp>
          <p:nvSpPr>
            <p:cNvPr id="64"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5"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2324214"/>
              <a:ext cx="3606891" cy="1153172"/>
              <a:chOff x="4895088" y="2324214"/>
              <a:chExt cx="3606891" cy="1153172"/>
            </a:xfrm>
            <a:grpFill/>
          </p:grpSpPr>
          <p:sp>
            <p:nvSpPr>
              <p:cNvPr id="66"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3871" y="232421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2" name="Freeform: Shape 70">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3" name="Group 72">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4" name="Freeform: Shape 73">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5" name="Freeform: Shape 74">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6" name="Freeform: Shape 75">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8"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5" name="Content Placeholder 2">
            <a:extLst>
              <a:ext uri="{FF2B5EF4-FFF2-40B4-BE49-F238E27FC236}">
                <a16:creationId xmlns:a16="http://schemas.microsoft.com/office/drawing/2014/main" id="{E5F2C665-8160-4327-974F-D2C04EB42F66}"/>
              </a:ext>
            </a:extLst>
          </p:cNvPr>
          <p:cNvGraphicFramePr>
            <a:graphicFrameLocks noGrp="1"/>
          </p:cNvGraphicFramePr>
          <p:nvPr>
            <p:ph idx="1"/>
            <p:extLst>
              <p:ext uri="{D42A27DB-BD31-4B8C-83A1-F6EECF244321}">
                <p14:modId xmlns:p14="http://schemas.microsoft.com/office/powerpoint/2010/main" val="2459838000"/>
              </p:ext>
            </p:extLst>
          </p:nvPr>
        </p:nvGraphicFramePr>
        <p:xfrm>
          <a:off x="830263" y="245141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Slide Number Placeholder 16">
            <a:extLst>
              <a:ext uri="{FF2B5EF4-FFF2-40B4-BE49-F238E27FC236}">
                <a16:creationId xmlns:a16="http://schemas.microsoft.com/office/drawing/2014/main" id="{C20587A3-B3D7-4012-B6F9-EE18E52E238A}"/>
              </a:ext>
            </a:extLst>
          </p:cNvPr>
          <p:cNvSpPr>
            <a:spLocks noGrp="1"/>
          </p:cNvSpPr>
          <p:nvPr>
            <p:ph type="sldNum" sz="quarter" idx="12"/>
          </p:nvPr>
        </p:nvSpPr>
        <p:spPr/>
        <p:txBody>
          <a:bodyPr/>
          <a:lstStyle/>
          <a:p>
            <a:fld id="{E1076ED0-0DB3-4879-AAE5-5C20D22C1DF4}" type="slidenum">
              <a:rPr lang="en-US" smtClean="0"/>
              <a:t>22</a:t>
            </a:fld>
            <a:endParaRPr lang="en-US"/>
          </a:p>
        </p:txBody>
      </p:sp>
    </p:spTree>
    <p:extLst>
      <p:ext uri="{BB962C8B-B14F-4D97-AF65-F5344CB8AC3E}">
        <p14:creationId xmlns:p14="http://schemas.microsoft.com/office/powerpoint/2010/main" val="1216781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D0D9847A-A121-43DF-8332-CD24EFA524E1}"/>
              </a:ext>
            </a:extLst>
          </p:cNvPr>
          <p:cNvSpPr>
            <a:spLocks noGrp="1"/>
          </p:cNvSpPr>
          <p:nvPr>
            <p:ph type="title"/>
          </p:nvPr>
        </p:nvSpPr>
        <p:spPr>
          <a:xfrm>
            <a:off x="525717" y="787068"/>
            <a:ext cx="5566263" cy="1455091"/>
          </a:xfrm>
        </p:spPr>
        <p:txBody>
          <a:bodyPr>
            <a:normAutofit/>
          </a:bodyPr>
          <a:lstStyle/>
          <a:p>
            <a:r>
              <a:rPr lang="en-US"/>
              <a:t>Tools Used for this Project</a:t>
            </a:r>
          </a:p>
        </p:txBody>
      </p:sp>
      <p:sp>
        <p:nvSpPr>
          <p:cNvPr id="7"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474818"/>
            <a:ext cx="1072504" cy="152753"/>
            <a:chOff x="4886325" y="3097397"/>
            <a:chExt cx="2667901" cy="379989"/>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3097397"/>
              <a:ext cx="2659138" cy="379989"/>
              <a:chOff x="4895088" y="3097397"/>
              <a:chExt cx="2659138" cy="379989"/>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6118" y="3097397"/>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5262FCAC-ADBD-4923-93C8-D694851D3A84}"/>
              </a:ext>
            </a:extLst>
          </p:cNvPr>
          <p:cNvSpPr>
            <a:spLocks noGrp="1"/>
          </p:cNvSpPr>
          <p:nvPr>
            <p:ph idx="1"/>
          </p:nvPr>
        </p:nvSpPr>
        <p:spPr>
          <a:xfrm>
            <a:off x="525717" y="2796427"/>
            <a:ext cx="5566263" cy="3274503"/>
          </a:xfrm>
        </p:spPr>
        <p:txBody>
          <a:bodyPr vert="horz" lIns="91440" tIns="45720" rIns="91440" bIns="45720" rtlCol="0">
            <a:normAutofit/>
          </a:bodyPr>
          <a:lstStyle/>
          <a:p>
            <a:pPr marL="457200" indent="-457200">
              <a:buAutoNum type="arabicPeriod"/>
            </a:pPr>
            <a:r>
              <a:rPr lang="en-US"/>
              <a:t>Google  Colab (GPU) </a:t>
            </a:r>
          </a:p>
          <a:p>
            <a:pPr marL="457200" indent="-457200">
              <a:buAutoNum type="arabicPeriod"/>
            </a:pPr>
            <a:r>
              <a:rPr lang="en-US"/>
              <a:t>Inception V3 Model for preprocessing</a:t>
            </a:r>
          </a:p>
          <a:p>
            <a:pPr marL="457200" indent="-457200">
              <a:buAutoNum type="arabicPeriod"/>
            </a:pPr>
            <a:r>
              <a:rPr lang="en-US"/>
              <a:t>Google Drive for storage of Data</a:t>
            </a:r>
          </a:p>
          <a:p>
            <a:pPr marL="457200" indent="-457200">
              <a:buAutoNum type="arabicPeriod"/>
            </a:pPr>
            <a:r>
              <a:rPr lang="en-US"/>
              <a:t>TenserFlow</a:t>
            </a:r>
          </a:p>
          <a:p>
            <a:endParaRPr lang="en-US"/>
          </a:p>
        </p:txBody>
      </p:sp>
      <p:pic>
        <p:nvPicPr>
          <p:cNvPr id="10" name="Picture 4" descr="Technological background">
            <a:extLst>
              <a:ext uri="{FF2B5EF4-FFF2-40B4-BE49-F238E27FC236}">
                <a16:creationId xmlns:a16="http://schemas.microsoft.com/office/drawing/2014/main" id="{F91BDB68-1AA5-4A1D-8EED-124E544E2D06}"/>
              </a:ext>
            </a:extLst>
          </p:cNvPr>
          <p:cNvPicPr>
            <a:picLocks noChangeAspect="1"/>
          </p:cNvPicPr>
          <p:nvPr/>
        </p:nvPicPr>
        <p:blipFill rotWithShape="1">
          <a:blip r:embed="rId2"/>
          <a:srcRect l="15646" r="29343" b="-3"/>
          <a:stretch/>
        </p:blipFill>
        <p:spPr>
          <a:xfrm>
            <a:off x="6531789" y="10"/>
            <a:ext cx="5660211" cy="6857990"/>
          </a:xfrm>
          <a:prstGeom prst="rect">
            <a:avLst/>
          </a:prstGeom>
        </p:spPr>
      </p:pic>
      <p:sp>
        <p:nvSpPr>
          <p:cNvPr id="12"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25D484D9-9D59-4511-BFA9-558FD3FEF390}"/>
              </a:ext>
            </a:extLst>
          </p:cNvPr>
          <p:cNvSpPr>
            <a:spLocks noGrp="1"/>
          </p:cNvSpPr>
          <p:nvPr>
            <p:ph type="sldNum" sz="quarter" idx="12"/>
          </p:nvPr>
        </p:nvSpPr>
        <p:spPr/>
        <p:txBody>
          <a:bodyPr/>
          <a:lstStyle/>
          <a:p>
            <a:fld id="{E1076ED0-0DB3-4879-AAE5-5C20D22C1DF4}" type="slidenum">
              <a:rPr lang="en-US" smtClean="0"/>
              <a:t>23</a:t>
            </a:fld>
            <a:endParaRPr lang="en-US"/>
          </a:p>
        </p:txBody>
      </p:sp>
    </p:spTree>
    <p:extLst>
      <p:ext uri="{BB962C8B-B14F-4D97-AF65-F5344CB8AC3E}">
        <p14:creationId xmlns:p14="http://schemas.microsoft.com/office/powerpoint/2010/main" val="1771184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05C6-785C-4B32-9216-F8C3E431D661}"/>
              </a:ext>
            </a:extLst>
          </p:cNvPr>
          <p:cNvSpPr>
            <a:spLocks noGrp="1"/>
          </p:cNvSpPr>
          <p:nvPr>
            <p:ph type="title"/>
          </p:nvPr>
        </p:nvSpPr>
        <p:spPr>
          <a:xfrm>
            <a:off x="903520" y="2537080"/>
            <a:ext cx="10077557" cy="1772161"/>
          </a:xfrm>
        </p:spPr>
        <p:txBody>
          <a:bodyPr>
            <a:normAutofit/>
          </a:bodyPr>
          <a:lstStyle/>
          <a:p>
            <a:pPr algn="ctr"/>
            <a:r>
              <a:rPr lang="en-US" sz="4400"/>
              <a:t>Attention Based Caption Generation (Attention Based Models)</a:t>
            </a:r>
          </a:p>
        </p:txBody>
      </p:sp>
      <p:sp>
        <p:nvSpPr>
          <p:cNvPr id="4" name="Slide Number Placeholder 3">
            <a:extLst>
              <a:ext uri="{FF2B5EF4-FFF2-40B4-BE49-F238E27FC236}">
                <a16:creationId xmlns:a16="http://schemas.microsoft.com/office/drawing/2014/main" id="{506CB228-5CD0-4B6F-A2BD-BF50A8F8B435}"/>
              </a:ext>
            </a:extLst>
          </p:cNvPr>
          <p:cNvSpPr>
            <a:spLocks noGrp="1"/>
          </p:cNvSpPr>
          <p:nvPr>
            <p:ph type="sldNum" sz="quarter" idx="12"/>
          </p:nvPr>
        </p:nvSpPr>
        <p:spPr/>
        <p:txBody>
          <a:bodyPr/>
          <a:lstStyle/>
          <a:p>
            <a:fld id="{E1076ED0-0DB3-4879-AAE5-5C20D22C1DF4}" type="slidenum">
              <a:rPr lang="en-US" smtClean="0"/>
              <a:t>24</a:t>
            </a:fld>
            <a:endParaRPr lang="en-US"/>
          </a:p>
        </p:txBody>
      </p:sp>
    </p:spTree>
    <p:extLst>
      <p:ext uri="{BB962C8B-B14F-4D97-AF65-F5344CB8AC3E}">
        <p14:creationId xmlns:p14="http://schemas.microsoft.com/office/powerpoint/2010/main" val="1149966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B756-E2F2-4548-8F2A-28F13C9F5BD6}"/>
              </a:ext>
            </a:extLst>
          </p:cNvPr>
          <p:cNvSpPr>
            <a:spLocks noGrp="1"/>
          </p:cNvSpPr>
          <p:nvPr>
            <p:ph type="title"/>
          </p:nvPr>
        </p:nvSpPr>
        <p:spPr/>
        <p:txBody>
          <a:bodyPr/>
          <a:lstStyle/>
          <a:p>
            <a:r>
              <a:rPr lang="en-US"/>
              <a:t>Dataset (MS Coco )</a:t>
            </a:r>
          </a:p>
        </p:txBody>
      </p:sp>
      <p:sp>
        <p:nvSpPr>
          <p:cNvPr id="3" name="Content Placeholder 2">
            <a:extLst>
              <a:ext uri="{FF2B5EF4-FFF2-40B4-BE49-F238E27FC236}">
                <a16:creationId xmlns:a16="http://schemas.microsoft.com/office/drawing/2014/main" id="{A799E4EF-A260-4AFA-BFDF-591C864A40C2}"/>
              </a:ext>
            </a:extLst>
          </p:cNvPr>
          <p:cNvSpPr>
            <a:spLocks noGrp="1"/>
          </p:cNvSpPr>
          <p:nvPr>
            <p:ph idx="1"/>
          </p:nvPr>
        </p:nvSpPr>
        <p:spPr/>
        <p:txBody>
          <a:bodyPr vert="horz" lIns="91440" tIns="45720" rIns="91440" bIns="45720" rtlCol="0" anchor="t">
            <a:normAutofit/>
          </a:bodyPr>
          <a:lstStyle/>
          <a:p>
            <a:r>
              <a:rPr lang="en-US">
                <a:ea typeface="+mn-lt"/>
                <a:cs typeface="+mn-lt"/>
              </a:rPr>
              <a:t>The COCO dataset is one of the largest, publicly available image datasets and it is meant to represent realistic scenes. </a:t>
            </a:r>
          </a:p>
          <a:p>
            <a:r>
              <a:rPr lang="en-US">
                <a:ea typeface="+mn-lt"/>
                <a:cs typeface="+mn-lt"/>
              </a:rPr>
              <a:t>What I mean by this is that COCO does not overly pre-process images, instead these images come in a variety of shapes with a variety of objects and environment/lighting conditions that closely represent what you might get if you compiled images from many different cameras around the world.</a:t>
            </a:r>
          </a:p>
          <a:p>
            <a:r>
              <a:rPr lang="en-US">
                <a:ea typeface="+mn-lt"/>
                <a:cs typeface="+mn-lt"/>
              </a:rPr>
              <a:t>This dataset is a large-scale object detection, segmentation, key-point detection, and captioning dataset. It consists of 328K images.</a:t>
            </a:r>
            <a:endParaRPr lang="en-US"/>
          </a:p>
          <a:p>
            <a:endParaRPr lang="en-US"/>
          </a:p>
        </p:txBody>
      </p:sp>
      <p:sp>
        <p:nvSpPr>
          <p:cNvPr id="4" name="Slide Number Placeholder 3">
            <a:extLst>
              <a:ext uri="{FF2B5EF4-FFF2-40B4-BE49-F238E27FC236}">
                <a16:creationId xmlns:a16="http://schemas.microsoft.com/office/drawing/2014/main" id="{4E7D39A2-F602-454B-B237-BA37BAE2397A}"/>
              </a:ext>
            </a:extLst>
          </p:cNvPr>
          <p:cNvSpPr>
            <a:spLocks noGrp="1"/>
          </p:cNvSpPr>
          <p:nvPr>
            <p:ph type="sldNum" sz="quarter" idx="12"/>
          </p:nvPr>
        </p:nvSpPr>
        <p:spPr/>
        <p:txBody>
          <a:bodyPr/>
          <a:lstStyle/>
          <a:p>
            <a:fld id="{E1076ED0-0DB3-4879-AAE5-5C20D22C1DF4}" type="slidenum">
              <a:rPr lang="en-US" smtClean="0"/>
              <a:t>25</a:t>
            </a:fld>
            <a:endParaRPr lang="en-US"/>
          </a:p>
        </p:txBody>
      </p:sp>
    </p:spTree>
    <p:extLst>
      <p:ext uri="{BB962C8B-B14F-4D97-AF65-F5344CB8AC3E}">
        <p14:creationId xmlns:p14="http://schemas.microsoft.com/office/powerpoint/2010/main" val="17779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85417483-2620-4000-B8DF-2DDDDB6B1109}"/>
              </a:ext>
            </a:extLst>
          </p:cNvPr>
          <p:cNvSpPr>
            <a:spLocks noGrp="1"/>
          </p:cNvSpPr>
          <p:nvPr>
            <p:ph type="title"/>
          </p:nvPr>
        </p:nvSpPr>
        <p:spPr>
          <a:xfrm>
            <a:off x="525717" y="787068"/>
            <a:ext cx="4663649" cy="1455091"/>
          </a:xfrm>
        </p:spPr>
        <p:txBody>
          <a:bodyPr>
            <a:normAutofit/>
          </a:bodyPr>
          <a:lstStyle/>
          <a:p>
            <a:r>
              <a:rPr lang="en-US"/>
              <a:t>Captions </a:t>
            </a:r>
          </a:p>
        </p:txBody>
      </p:sp>
      <p:sp>
        <p:nvSpPr>
          <p:cNvPr id="37" name="Freeform: Shape 3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9"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434714"/>
            <a:ext cx="1122636" cy="192858"/>
            <a:chOff x="4886325" y="2997632"/>
            <a:chExt cx="2792606" cy="479754"/>
          </a:xfrm>
          <a:solidFill>
            <a:schemeClr val="accent1"/>
          </a:solidFill>
        </p:grpSpPr>
        <p:sp>
          <p:nvSpPr>
            <p:cNvPr id="4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2997632"/>
              <a:ext cx="2783843" cy="479754"/>
              <a:chOff x="4895088" y="2997632"/>
              <a:chExt cx="2783843" cy="479754"/>
            </a:xfrm>
            <a:grpFill/>
          </p:grpSpPr>
          <p:sp>
            <p:nvSpPr>
              <p:cNvPr id="4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60823" y="2997632"/>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3929E51D-6DEB-41F3-9495-A6F82CFBF94D}"/>
              </a:ext>
            </a:extLst>
          </p:cNvPr>
          <p:cNvSpPr>
            <a:spLocks noGrp="1"/>
          </p:cNvSpPr>
          <p:nvPr>
            <p:ph idx="1"/>
          </p:nvPr>
        </p:nvSpPr>
        <p:spPr>
          <a:xfrm>
            <a:off x="525717" y="2796427"/>
            <a:ext cx="4663649" cy="3274503"/>
          </a:xfrm>
        </p:spPr>
        <p:txBody>
          <a:bodyPr vert="horz" lIns="91440" tIns="45720" rIns="91440" bIns="45720" rtlCol="0">
            <a:normAutofit/>
          </a:bodyPr>
          <a:lstStyle/>
          <a:p>
            <a:r>
              <a:rPr lang="en-US">
                <a:ea typeface="+mn-lt"/>
                <a:cs typeface="+mn-lt"/>
              </a:rPr>
              <a:t>COCO is a richly labeled dataset; it comes with class labels, labels for segments of an image, and a set of captions for a given image . Here is an example :</a:t>
            </a:r>
            <a:endParaRPr lang="en-US"/>
          </a:p>
        </p:txBody>
      </p:sp>
      <p:pic>
        <p:nvPicPr>
          <p:cNvPr id="4" name="Picture 4" descr="A picture containing text, transport, aircraft, screenshot&#10;&#10;Description automatically generated">
            <a:extLst>
              <a:ext uri="{FF2B5EF4-FFF2-40B4-BE49-F238E27FC236}">
                <a16:creationId xmlns:a16="http://schemas.microsoft.com/office/drawing/2014/main" id="{45932561-92C5-4F80-BA3D-8A6F3EF92249}"/>
              </a:ext>
            </a:extLst>
          </p:cNvPr>
          <p:cNvPicPr>
            <a:picLocks noChangeAspect="1"/>
          </p:cNvPicPr>
          <p:nvPr/>
        </p:nvPicPr>
        <p:blipFill>
          <a:blip r:embed="rId2"/>
          <a:stretch>
            <a:fillRect/>
          </a:stretch>
        </p:blipFill>
        <p:spPr>
          <a:xfrm>
            <a:off x="5953780" y="985006"/>
            <a:ext cx="5660211" cy="4797029"/>
          </a:xfrm>
          <a:prstGeom prst="rect">
            <a:avLst/>
          </a:prstGeom>
        </p:spPr>
      </p:pic>
      <p:sp>
        <p:nvSpPr>
          <p:cNvPr id="47" name="Freeform: Shape 46">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9" name="Group 48">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0" name="Freeform: Shape 49">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E94F2E9E-45CE-4283-ACA9-2C5FC87E0228}"/>
              </a:ext>
            </a:extLst>
          </p:cNvPr>
          <p:cNvSpPr>
            <a:spLocks noGrp="1"/>
          </p:cNvSpPr>
          <p:nvPr>
            <p:ph type="sldNum" sz="quarter" idx="12"/>
          </p:nvPr>
        </p:nvSpPr>
        <p:spPr/>
        <p:txBody>
          <a:bodyPr/>
          <a:lstStyle/>
          <a:p>
            <a:fld id="{E1076ED0-0DB3-4879-AAE5-5C20D22C1DF4}" type="slidenum">
              <a:rPr lang="en-US" smtClean="0"/>
              <a:t>26</a:t>
            </a:fld>
            <a:endParaRPr lang="en-US"/>
          </a:p>
        </p:txBody>
      </p:sp>
    </p:spTree>
    <p:extLst>
      <p:ext uri="{BB962C8B-B14F-4D97-AF65-F5344CB8AC3E}">
        <p14:creationId xmlns:p14="http://schemas.microsoft.com/office/powerpoint/2010/main" val="2110487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00CD-15CC-4F9A-8E4D-EC3A8C7D644B}"/>
              </a:ext>
            </a:extLst>
          </p:cNvPr>
          <p:cNvSpPr>
            <a:spLocks noGrp="1"/>
          </p:cNvSpPr>
          <p:nvPr>
            <p:ph type="title"/>
          </p:nvPr>
        </p:nvSpPr>
        <p:spPr>
          <a:xfrm>
            <a:off x="585875" y="416094"/>
            <a:ext cx="10077557" cy="1325563"/>
          </a:xfrm>
        </p:spPr>
        <p:txBody>
          <a:bodyPr/>
          <a:lstStyle/>
          <a:p>
            <a:r>
              <a:rPr lang="en-US"/>
              <a:t>Step 1 : Download Train Dataset and Captions</a:t>
            </a:r>
          </a:p>
        </p:txBody>
      </p:sp>
      <p:pic>
        <p:nvPicPr>
          <p:cNvPr id="4" name="Picture 4" descr="Graphical user interface, text, application&#10;&#10;Description automatically generated">
            <a:extLst>
              <a:ext uri="{FF2B5EF4-FFF2-40B4-BE49-F238E27FC236}">
                <a16:creationId xmlns:a16="http://schemas.microsoft.com/office/drawing/2014/main" id="{24206515-A52B-4949-ABF0-82A587BCEF04}"/>
              </a:ext>
            </a:extLst>
          </p:cNvPr>
          <p:cNvPicPr>
            <a:picLocks noGrp="1" noChangeAspect="1"/>
          </p:cNvPicPr>
          <p:nvPr>
            <p:ph idx="1"/>
          </p:nvPr>
        </p:nvPicPr>
        <p:blipFill>
          <a:blip r:embed="rId2"/>
          <a:stretch>
            <a:fillRect/>
          </a:stretch>
        </p:blipFill>
        <p:spPr>
          <a:xfrm>
            <a:off x="1147643" y="2415749"/>
            <a:ext cx="8709984" cy="3444635"/>
          </a:xfrm>
        </p:spPr>
      </p:pic>
      <p:pic>
        <p:nvPicPr>
          <p:cNvPr id="9" name="Picture 9">
            <a:extLst>
              <a:ext uri="{FF2B5EF4-FFF2-40B4-BE49-F238E27FC236}">
                <a16:creationId xmlns:a16="http://schemas.microsoft.com/office/drawing/2014/main" id="{0A7FB7CA-3FE2-445C-A205-50708BDE3640}"/>
              </a:ext>
            </a:extLst>
          </p:cNvPr>
          <p:cNvPicPr>
            <a:picLocks noChangeAspect="1"/>
          </p:cNvPicPr>
          <p:nvPr/>
        </p:nvPicPr>
        <p:blipFill>
          <a:blip r:embed="rId3"/>
          <a:stretch>
            <a:fillRect/>
          </a:stretch>
        </p:blipFill>
        <p:spPr>
          <a:xfrm>
            <a:off x="1144440" y="5803836"/>
            <a:ext cx="8724179" cy="641839"/>
          </a:xfrm>
          <a:prstGeom prst="rect">
            <a:avLst/>
          </a:prstGeom>
        </p:spPr>
      </p:pic>
      <p:sp>
        <p:nvSpPr>
          <p:cNvPr id="3" name="Slide Number Placeholder 2">
            <a:extLst>
              <a:ext uri="{FF2B5EF4-FFF2-40B4-BE49-F238E27FC236}">
                <a16:creationId xmlns:a16="http://schemas.microsoft.com/office/drawing/2014/main" id="{75ECEBD3-0065-4D3A-A099-19454A97EF32}"/>
              </a:ext>
            </a:extLst>
          </p:cNvPr>
          <p:cNvSpPr>
            <a:spLocks noGrp="1"/>
          </p:cNvSpPr>
          <p:nvPr>
            <p:ph type="sldNum" sz="quarter" idx="12"/>
          </p:nvPr>
        </p:nvSpPr>
        <p:spPr/>
        <p:txBody>
          <a:bodyPr/>
          <a:lstStyle/>
          <a:p>
            <a:fld id="{E1076ED0-0DB3-4879-AAE5-5C20D22C1DF4}" type="slidenum">
              <a:rPr lang="en-US" smtClean="0"/>
              <a:t>27</a:t>
            </a:fld>
            <a:endParaRPr lang="en-US"/>
          </a:p>
        </p:txBody>
      </p:sp>
    </p:spTree>
    <p:extLst>
      <p:ext uri="{BB962C8B-B14F-4D97-AF65-F5344CB8AC3E}">
        <p14:creationId xmlns:p14="http://schemas.microsoft.com/office/powerpoint/2010/main" val="1400315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00CD-15CC-4F9A-8E4D-EC3A8C7D644B}"/>
              </a:ext>
            </a:extLst>
          </p:cNvPr>
          <p:cNvSpPr>
            <a:spLocks noGrp="1"/>
          </p:cNvSpPr>
          <p:nvPr>
            <p:ph type="title"/>
          </p:nvPr>
        </p:nvSpPr>
        <p:spPr/>
        <p:txBody>
          <a:bodyPr/>
          <a:lstStyle/>
          <a:p>
            <a:r>
              <a:rPr lang="en-US"/>
              <a:t>Step 1 : Download Train Dataset and Captions</a:t>
            </a:r>
          </a:p>
        </p:txBody>
      </p:sp>
      <p:pic>
        <p:nvPicPr>
          <p:cNvPr id="4" name="Picture 4" descr="Timeline&#10;&#10;Description automatically generated">
            <a:extLst>
              <a:ext uri="{FF2B5EF4-FFF2-40B4-BE49-F238E27FC236}">
                <a16:creationId xmlns:a16="http://schemas.microsoft.com/office/drawing/2014/main" id="{24206515-A52B-4949-ABF0-82A587BCEF04}"/>
              </a:ext>
            </a:extLst>
          </p:cNvPr>
          <p:cNvPicPr>
            <a:picLocks noGrp="1" noChangeAspect="1"/>
          </p:cNvPicPr>
          <p:nvPr>
            <p:ph idx="1"/>
          </p:nvPr>
        </p:nvPicPr>
        <p:blipFill>
          <a:blip r:embed="rId2"/>
          <a:stretch>
            <a:fillRect/>
          </a:stretch>
        </p:blipFill>
        <p:spPr>
          <a:xfrm>
            <a:off x="461881" y="2737822"/>
            <a:ext cx="10377757" cy="3102793"/>
          </a:xfrm>
        </p:spPr>
      </p:pic>
      <p:sp>
        <p:nvSpPr>
          <p:cNvPr id="3" name="Slide Number Placeholder 2">
            <a:extLst>
              <a:ext uri="{FF2B5EF4-FFF2-40B4-BE49-F238E27FC236}">
                <a16:creationId xmlns:a16="http://schemas.microsoft.com/office/drawing/2014/main" id="{2077366E-B9F3-426E-9834-B470BC0D65F2}"/>
              </a:ext>
            </a:extLst>
          </p:cNvPr>
          <p:cNvSpPr>
            <a:spLocks noGrp="1"/>
          </p:cNvSpPr>
          <p:nvPr>
            <p:ph type="sldNum" sz="quarter" idx="12"/>
          </p:nvPr>
        </p:nvSpPr>
        <p:spPr/>
        <p:txBody>
          <a:bodyPr/>
          <a:lstStyle/>
          <a:p>
            <a:fld id="{E1076ED0-0DB3-4879-AAE5-5C20D22C1DF4}" type="slidenum">
              <a:rPr lang="en-US" smtClean="0"/>
              <a:t>28</a:t>
            </a:fld>
            <a:endParaRPr lang="en-US"/>
          </a:p>
        </p:txBody>
      </p:sp>
    </p:spTree>
    <p:extLst>
      <p:ext uri="{BB962C8B-B14F-4D97-AF65-F5344CB8AC3E}">
        <p14:creationId xmlns:p14="http://schemas.microsoft.com/office/powerpoint/2010/main" val="92276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D88E-69FD-444C-8555-DAC54EBDCE1A}"/>
              </a:ext>
            </a:extLst>
          </p:cNvPr>
          <p:cNvSpPr>
            <a:spLocks noGrp="1"/>
          </p:cNvSpPr>
          <p:nvPr>
            <p:ph type="title"/>
          </p:nvPr>
        </p:nvSpPr>
        <p:spPr>
          <a:xfrm>
            <a:off x="425454" y="797094"/>
            <a:ext cx="10077557" cy="1325563"/>
          </a:xfrm>
        </p:spPr>
        <p:txBody>
          <a:bodyPr/>
          <a:lstStyle/>
          <a:p>
            <a:r>
              <a:rPr lang="en-US"/>
              <a:t>Step 2 : Limit the size of Training Set</a:t>
            </a:r>
          </a:p>
        </p:txBody>
      </p:sp>
      <p:sp>
        <p:nvSpPr>
          <p:cNvPr id="3" name="Content Placeholder 2">
            <a:extLst>
              <a:ext uri="{FF2B5EF4-FFF2-40B4-BE49-F238E27FC236}">
                <a16:creationId xmlns:a16="http://schemas.microsoft.com/office/drawing/2014/main" id="{C2B892C1-007C-4902-8C62-70F1BD746D29}"/>
              </a:ext>
            </a:extLst>
          </p:cNvPr>
          <p:cNvSpPr>
            <a:spLocks noGrp="1"/>
          </p:cNvSpPr>
          <p:nvPr>
            <p:ph idx="1"/>
          </p:nvPr>
        </p:nvSpPr>
        <p:spPr>
          <a:xfrm>
            <a:off x="525717" y="2862780"/>
            <a:ext cx="10077557" cy="3549045"/>
          </a:xfrm>
        </p:spPr>
        <p:txBody>
          <a:bodyPr vert="horz" lIns="91440" tIns="45720" rIns="91440" bIns="45720" rtlCol="0" anchor="t">
            <a:normAutofit/>
          </a:bodyPr>
          <a:lstStyle/>
          <a:p>
            <a:r>
              <a:rPr lang="en-US"/>
              <a:t>- We train our model on 12000 images roughly as this is the maximum limit on Colab GPU.</a:t>
            </a:r>
          </a:p>
          <a:p>
            <a:pPr marL="342900" indent="-342900">
              <a:buChar char="•"/>
            </a:pPr>
            <a:r>
              <a:rPr lang="en-US"/>
              <a:t>This gives us ample sample size of 120k captions on about 80k images (because there are multiple captions per image in Coco Dataset)</a:t>
            </a:r>
          </a:p>
          <a:p>
            <a:pPr marL="342900" indent="-342900">
              <a:buChar char="•"/>
            </a:pPr>
            <a:r>
              <a:rPr lang="en-US"/>
              <a:t>This is a huge amount of data to train and test a model</a:t>
            </a:r>
          </a:p>
          <a:p>
            <a:pPr marL="342900" indent="-342900">
              <a:buChar char="•"/>
            </a:pPr>
            <a:endParaRPr lang="en-US"/>
          </a:p>
        </p:txBody>
      </p:sp>
      <p:sp>
        <p:nvSpPr>
          <p:cNvPr id="4" name="Slide Number Placeholder 3">
            <a:extLst>
              <a:ext uri="{FF2B5EF4-FFF2-40B4-BE49-F238E27FC236}">
                <a16:creationId xmlns:a16="http://schemas.microsoft.com/office/drawing/2014/main" id="{D722AFF7-98E5-4621-A54D-7225EEA1A7E4}"/>
              </a:ext>
            </a:extLst>
          </p:cNvPr>
          <p:cNvSpPr>
            <a:spLocks noGrp="1"/>
          </p:cNvSpPr>
          <p:nvPr>
            <p:ph type="sldNum" sz="quarter" idx="12"/>
          </p:nvPr>
        </p:nvSpPr>
        <p:spPr/>
        <p:txBody>
          <a:bodyPr/>
          <a:lstStyle/>
          <a:p>
            <a:fld id="{E1076ED0-0DB3-4879-AAE5-5C20D22C1DF4}" type="slidenum">
              <a:rPr lang="en-US" smtClean="0"/>
              <a:t>29</a:t>
            </a:fld>
            <a:endParaRPr lang="en-US"/>
          </a:p>
        </p:txBody>
      </p:sp>
    </p:spTree>
    <p:extLst>
      <p:ext uri="{BB962C8B-B14F-4D97-AF65-F5344CB8AC3E}">
        <p14:creationId xmlns:p14="http://schemas.microsoft.com/office/powerpoint/2010/main" val="3551695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D88E-69FD-444C-8555-DAC54EBDCE1A}"/>
              </a:ext>
            </a:extLst>
          </p:cNvPr>
          <p:cNvSpPr>
            <a:spLocks noGrp="1"/>
          </p:cNvSpPr>
          <p:nvPr>
            <p:ph type="title"/>
          </p:nvPr>
        </p:nvSpPr>
        <p:spPr/>
        <p:txBody>
          <a:bodyPr/>
          <a:lstStyle/>
          <a:p>
            <a:r>
              <a:rPr lang="en-US"/>
              <a:t>Step 2 : Limit the size of Training Set</a:t>
            </a:r>
          </a:p>
        </p:txBody>
      </p:sp>
      <p:pic>
        <p:nvPicPr>
          <p:cNvPr id="4" name="Picture 4" descr="Graphical user interface, application, Word&#10;&#10;Description automatically generated">
            <a:extLst>
              <a:ext uri="{FF2B5EF4-FFF2-40B4-BE49-F238E27FC236}">
                <a16:creationId xmlns:a16="http://schemas.microsoft.com/office/drawing/2014/main" id="{783D7FEA-DC3F-4603-A8DD-4821BDD28214}"/>
              </a:ext>
            </a:extLst>
          </p:cNvPr>
          <p:cNvPicPr>
            <a:picLocks noGrp="1" noChangeAspect="1"/>
          </p:cNvPicPr>
          <p:nvPr>
            <p:ph idx="1"/>
          </p:nvPr>
        </p:nvPicPr>
        <p:blipFill>
          <a:blip r:embed="rId2"/>
          <a:stretch>
            <a:fillRect/>
          </a:stretch>
        </p:blipFill>
        <p:spPr>
          <a:xfrm>
            <a:off x="525717" y="3366290"/>
            <a:ext cx="10077557" cy="1860236"/>
          </a:xfrm>
        </p:spPr>
      </p:pic>
      <p:sp>
        <p:nvSpPr>
          <p:cNvPr id="3" name="Slide Number Placeholder 2">
            <a:extLst>
              <a:ext uri="{FF2B5EF4-FFF2-40B4-BE49-F238E27FC236}">
                <a16:creationId xmlns:a16="http://schemas.microsoft.com/office/drawing/2014/main" id="{E0DB2908-6F71-4E4A-AC7E-F90E2167ACB3}"/>
              </a:ext>
            </a:extLst>
          </p:cNvPr>
          <p:cNvSpPr>
            <a:spLocks noGrp="1"/>
          </p:cNvSpPr>
          <p:nvPr>
            <p:ph type="sldNum" sz="quarter" idx="12"/>
          </p:nvPr>
        </p:nvSpPr>
        <p:spPr/>
        <p:txBody>
          <a:bodyPr/>
          <a:lstStyle/>
          <a:p>
            <a:fld id="{E1076ED0-0DB3-4879-AAE5-5C20D22C1DF4}" type="slidenum">
              <a:rPr lang="en-US" smtClean="0"/>
              <a:t>30</a:t>
            </a:fld>
            <a:endParaRPr lang="en-US"/>
          </a:p>
        </p:txBody>
      </p:sp>
    </p:spTree>
    <p:extLst>
      <p:ext uri="{BB962C8B-B14F-4D97-AF65-F5344CB8AC3E}">
        <p14:creationId xmlns:p14="http://schemas.microsoft.com/office/powerpoint/2010/main" val="1924160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CBC3A3C5-0229-4E21-AE41-BDDA28C5104A}"/>
              </a:ext>
            </a:extLst>
          </p:cNvPr>
          <p:cNvSpPr>
            <a:spLocks noGrp="1"/>
          </p:cNvSpPr>
          <p:nvPr>
            <p:ph type="title"/>
          </p:nvPr>
        </p:nvSpPr>
        <p:spPr>
          <a:xfrm>
            <a:off x="587170" y="1351935"/>
            <a:ext cx="3763141" cy="4359964"/>
          </a:xfrm>
        </p:spPr>
        <p:txBody>
          <a:bodyPr anchor="t">
            <a:normAutofit/>
          </a:bodyPr>
          <a:lstStyle/>
          <a:p>
            <a:r>
              <a:rPr lang="en-US" sz="4000" b="1"/>
              <a:t>Introduction</a:t>
            </a:r>
          </a:p>
        </p:txBody>
      </p:sp>
      <p:sp>
        <p:nvSpPr>
          <p:cNvPr id="6" name="Freeform: Shape 9">
            <a:extLst>
              <a:ext uri="{FF2B5EF4-FFF2-40B4-BE49-F238E27FC236}">
                <a16:creationId xmlns:a16="http://schemas.microsoft.com/office/drawing/2014/main" id="{3AB5BF24-836F-4A13-AAE6-3EEB9225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5870" y="-1272272"/>
            <a:ext cx="1349830" cy="3894372"/>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aphic 78">
            <a:extLst>
              <a:ext uri="{FF2B5EF4-FFF2-40B4-BE49-F238E27FC236}">
                <a16:creationId xmlns:a16="http://schemas.microsoft.com/office/drawing/2014/main" id="{AFA309B8-3551-4D00-8F72-F8224F39C8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766" y="1629152"/>
            <a:ext cx="5076976" cy="573090"/>
            <a:chOff x="-5324572" y="3374517"/>
            <a:chExt cx="12629199" cy="1425624"/>
          </a:xfrm>
          <a:solidFill>
            <a:schemeClr val="accent1"/>
          </a:solidFill>
        </p:grpSpPr>
        <p:sp>
          <p:nvSpPr>
            <p:cNvPr id="13" name="Graphic 78">
              <a:extLst>
                <a:ext uri="{FF2B5EF4-FFF2-40B4-BE49-F238E27FC236}">
                  <a16:creationId xmlns:a16="http://schemas.microsoft.com/office/drawing/2014/main" id="{8C5ABE74-2784-4339-960F-DE0743356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9B02DBFF-C7B0-4205-8D48-C39852D943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324572" y="3374517"/>
              <a:ext cx="12620150" cy="1425624"/>
              <a:chOff x="-5324572" y="3374517"/>
              <a:chExt cx="12620150" cy="1425624"/>
            </a:xfrm>
            <a:grpFill/>
          </p:grpSpPr>
          <p:sp>
            <p:nvSpPr>
              <p:cNvPr id="15" name="Graphic 78">
                <a:extLst>
                  <a:ext uri="{FF2B5EF4-FFF2-40B4-BE49-F238E27FC236}">
                    <a16:creationId xmlns:a16="http://schemas.microsoft.com/office/drawing/2014/main" id="{0AE5FE2D-F4EC-428F-94E7-AAE776221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A1B0A68-AF93-4CFA-A1EE-324301A9B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F9EB863-21D4-401D-9E61-1D25B48C9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 name="Graphic 78">
                <a:extLst>
                  <a:ext uri="{FF2B5EF4-FFF2-40B4-BE49-F238E27FC236}">
                    <a16:creationId xmlns:a16="http://schemas.microsoft.com/office/drawing/2014/main" id="{F3093249-66A1-4C01-B378-49E15A9AB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4572" y="4655840"/>
                <a:ext cx="2418109" cy="144301"/>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C6D1B33A-681B-44F3-8F4B-2FCB53145B91}"/>
              </a:ext>
            </a:extLst>
          </p:cNvPr>
          <p:cNvSpPr>
            <a:spLocks noGrp="1"/>
          </p:cNvSpPr>
          <p:nvPr>
            <p:ph idx="1"/>
          </p:nvPr>
        </p:nvSpPr>
        <p:spPr>
          <a:xfrm>
            <a:off x="4479113" y="2471747"/>
            <a:ext cx="5956219" cy="3952992"/>
          </a:xfrm>
        </p:spPr>
        <p:txBody>
          <a:bodyPr vert="horz" lIns="91440" tIns="45720" rIns="91440" bIns="45720" rtlCol="0" anchor="t">
            <a:normAutofit/>
          </a:bodyPr>
          <a:lstStyle/>
          <a:p>
            <a:pPr marL="342900" indent="-342900">
              <a:buFont typeface="Wingdings" panose="020B0604020202020204" pitchFamily="34" charset="0"/>
              <a:buChar char="ü"/>
            </a:pPr>
            <a:r>
              <a:rPr lang="en-US" sz="2400" b="1"/>
              <a:t>What is Image Captioning ?</a:t>
            </a:r>
          </a:p>
          <a:p>
            <a:endParaRPr lang="en-US" b="1"/>
          </a:p>
          <a:p>
            <a:pPr marL="1028700" lvl="3">
              <a:buFont typeface="Wingdings" panose="020B0604020202020204" pitchFamily="34" charset="0"/>
              <a:buChar char="ü"/>
            </a:pPr>
            <a:r>
              <a:rPr lang="en-US" sz="2000"/>
              <a:t>Encoder-Decoder framework.</a:t>
            </a:r>
          </a:p>
          <a:p>
            <a:pPr marL="1028700" lvl="3">
              <a:buFont typeface="Wingdings" panose="020B0604020202020204" pitchFamily="34" charset="0"/>
              <a:buChar char="ü"/>
            </a:pPr>
            <a:endParaRPr lang="en-US" sz="2000"/>
          </a:p>
          <a:p>
            <a:pPr marL="1028700" lvl="3">
              <a:buFont typeface="Wingdings" panose="020B0604020202020204" pitchFamily="34" charset="0"/>
              <a:buChar char="ü"/>
            </a:pPr>
            <a:r>
              <a:rPr lang="en-US" sz="2000"/>
              <a:t>Visual content.</a:t>
            </a:r>
          </a:p>
          <a:p>
            <a:pPr marL="1028700" lvl="3">
              <a:buFont typeface="Wingdings" panose="020B0604020202020204" pitchFamily="34" charset="0"/>
              <a:buChar char="ü"/>
            </a:pPr>
            <a:endParaRPr lang="en-US" sz="2000"/>
          </a:p>
          <a:p>
            <a:pPr marL="1028700" lvl="3">
              <a:buFont typeface="Wingdings" panose="020B0604020202020204" pitchFamily="34" charset="0"/>
              <a:buChar char="ü"/>
            </a:pPr>
            <a:r>
              <a:rPr lang="en-US" sz="2000"/>
              <a:t>Image feature vectors &amp; caption vectors.</a:t>
            </a:r>
          </a:p>
          <a:p>
            <a:pPr marL="1028700" lvl="3">
              <a:buFont typeface="Wingdings" panose="020B0604020202020204" pitchFamily="34" charset="0"/>
              <a:buChar char="ü"/>
            </a:pPr>
            <a:endParaRPr lang="en-US" sz="2000"/>
          </a:p>
          <a:p>
            <a:pPr marL="1028700" lvl="3">
              <a:buFont typeface="Wingdings" panose="020B0604020202020204" pitchFamily="34" charset="0"/>
              <a:buChar char="ü"/>
            </a:pPr>
            <a:r>
              <a:rPr lang="en-US" sz="2000"/>
              <a:t>Visual &amp; semantic information.</a:t>
            </a:r>
          </a:p>
          <a:p>
            <a:pPr marL="1028700" lvl="3">
              <a:buFont typeface="Wingdings" panose="020B0604020202020204" pitchFamily="34" charset="0"/>
              <a:buChar char="ü"/>
            </a:pPr>
            <a:endParaRPr lang="en-US" sz="2000"/>
          </a:p>
          <a:p>
            <a:pPr marL="1028700" lvl="3">
              <a:buFont typeface="Wingdings" panose="020B0604020202020204" pitchFamily="34" charset="0"/>
              <a:buChar char="ü"/>
            </a:pPr>
            <a:endParaRPr lang="en-US" sz="2000"/>
          </a:p>
        </p:txBody>
      </p:sp>
      <p:sp>
        <p:nvSpPr>
          <p:cNvPr id="9" name="Freeform: Shape 19">
            <a:extLst>
              <a:ext uri="{FF2B5EF4-FFF2-40B4-BE49-F238E27FC236}">
                <a16:creationId xmlns:a16="http://schemas.microsoft.com/office/drawing/2014/main" id="{01AB72E4-85FE-4925-94E8-F8DC756A0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2B5F2BAA-9430-49D4-AFB2-873C0C5B32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lumMod val="60000"/>
              <a:lumOff val="40000"/>
            </a:schemeClr>
          </a:solidFill>
        </p:grpSpPr>
        <p:sp>
          <p:nvSpPr>
            <p:cNvPr id="23" name="Freeform: Shape 22">
              <a:extLst>
                <a:ext uri="{FF2B5EF4-FFF2-40B4-BE49-F238E27FC236}">
                  <a16:creationId xmlns:a16="http://schemas.microsoft.com/office/drawing/2014/main" id="{934902B3-2AE0-4E5A-A88A-6F2E21C69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9207F540-3EC2-4C41-BB1C-64800269E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00680360-D392-4B29-AAE9-59D48E548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9E693E54-E127-4A47-A6B4-2D6169CF3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AE27342A-086B-4F33-95AE-81BCA416D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3EEBDF54-E0D8-4010-A38F-616CF8255A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E4438AD-CF0A-44D7-9B3E-5C0102497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9F87D1D-BCE2-4D92-80F8-4C3623AC1C1B}"/>
              </a:ext>
            </a:extLst>
          </p:cNvPr>
          <p:cNvSpPr>
            <a:spLocks noGrp="1"/>
          </p:cNvSpPr>
          <p:nvPr>
            <p:ph type="sldNum" sz="quarter" idx="12"/>
          </p:nvPr>
        </p:nvSpPr>
        <p:spPr/>
        <p:txBody>
          <a:bodyPr/>
          <a:lstStyle/>
          <a:p>
            <a:fld id="{E1076ED0-0DB3-4879-AAE5-5C20D22C1DF4}" type="slidenum">
              <a:rPr lang="en-US" smtClean="0"/>
              <a:t>3</a:t>
            </a:fld>
            <a:endParaRPr lang="en-US"/>
          </a:p>
        </p:txBody>
      </p:sp>
    </p:spTree>
    <p:extLst>
      <p:ext uri="{BB962C8B-B14F-4D97-AF65-F5344CB8AC3E}">
        <p14:creationId xmlns:p14="http://schemas.microsoft.com/office/powerpoint/2010/main" val="132147301"/>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 name="Freeform: Shape 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 name="Freeform: Shape 1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8" name="Rectangle 2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0" name="Freeform: Shape 29">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230892-B362-4945-898E-9FF2A305EC00}"/>
              </a:ext>
            </a:extLst>
          </p:cNvPr>
          <p:cNvSpPr>
            <a:spLocks noGrp="1"/>
          </p:cNvSpPr>
          <p:nvPr>
            <p:ph type="title"/>
          </p:nvPr>
        </p:nvSpPr>
        <p:spPr>
          <a:xfrm>
            <a:off x="392942" y="197970"/>
            <a:ext cx="10072922" cy="1091428"/>
          </a:xfrm>
        </p:spPr>
        <p:txBody>
          <a:bodyPr vert="horz" lIns="91440" tIns="45720" rIns="91440" bIns="45720" rtlCol="0" anchor="b">
            <a:normAutofit/>
          </a:bodyPr>
          <a:lstStyle/>
          <a:p>
            <a:r>
              <a:rPr lang="en-US" sz="4000"/>
              <a:t>Preprocess Images using Inception V3</a:t>
            </a:r>
          </a:p>
        </p:txBody>
      </p:sp>
      <p:grpSp>
        <p:nvGrpSpPr>
          <p:cNvPr id="32"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382715"/>
            <a:ext cx="972241" cy="1927410"/>
            <a:chOff x="4886325" y="-1317236"/>
            <a:chExt cx="2418492" cy="4794622"/>
          </a:xfrm>
          <a:solidFill>
            <a:schemeClr val="accent1"/>
          </a:solidFill>
        </p:grpSpPr>
        <p:sp>
          <p:nvSpPr>
            <p:cNvPr id="33"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1317236"/>
              <a:ext cx="2418108" cy="4794622"/>
              <a:chOff x="4886709" y="-1317236"/>
              <a:chExt cx="2418108" cy="4794622"/>
            </a:xfrm>
            <a:grpFill/>
          </p:grpSpPr>
          <p:sp>
            <p:nvSpPr>
              <p:cNvPr id="35"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1317236"/>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94598" y="4164981"/>
            <a:ext cx="5997401" cy="26930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2" name="Group 41">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89755" y="4632160"/>
            <a:ext cx="886141" cy="802496"/>
            <a:chOff x="10948005" y="3272152"/>
            <a:chExt cx="868640" cy="786648"/>
          </a:xfrm>
          <a:solidFill>
            <a:schemeClr val="accent6"/>
          </a:solidFill>
        </p:grpSpPr>
        <p:sp>
          <p:nvSpPr>
            <p:cNvPr id="43" name="Freeform: Shape 42">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F6F4B3B5-5CAB-4DB4-BADC-95608962397F}"/>
              </a:ext>
            </a:extLst>
          </p:cNvPr>
          <p:cNvSpPr txBox="1"/>
          <p:nvPr/>
        </p:nvSpPr>
        <p:spPr>
          <a:xfrm>
            <a:off x="445808" y="1497532"/>
            <a:ext cx="10712970" cy="5416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What is Inception-V3.......?</a:t>
            </a:r>
          </a:p>
          <a:p>
            <a:endParaRPr lang="en-US" sz="2400" b="1">
              <a:ea typeface="+mn-lt"/>
              <a:cs typeface="+mn-lt"/>
            </a:endParaRPr>
          </a:p>
          <a:p>
            <a:r>
              <a:rPr lang="en-US" sz="2000">
                <a:ea typeface="+mn-lt"/>
                <a:cs typeface="+mn-lt"/>
              </a:rPr>
              <a:t>Inception-v3 is a pre-trained convolutional neural network model that is 48 layers deep.</a:t>
            </a:r>
            <a:endParaRPr lang="en-US" sz="2000"/>
          </a:p>
          <a:p>
            <a:r>
              <a:rPr lang="en-US" sz="2000">
                <a:ea typeface="+mn-lt"/>
                <a:cs typeface="+mn-lt"/>
              </a:rPr>
              <a:t>It is a version of the network already trained on more than a million images from the </a:t>
            </a:r>
            <a:r>
              <a:rPr lang="en-US" sz="2000" b="1" u="sng">
                <a:solidFill>
                  <a:schemeClr val="tx1">
                    <a:lumMod val="95000"/>
                    <a:lumOff val="5000"/>
                  </a:schemeClr>
                </a:solidFill>
                <a:ea typeface="+mn-lt"/>
                <a:cs typeface="+mn-lt"/>
                <a:hlinkClick r:id="rId2">
                  <a:extLst>
                    <a:ext uri="{A12FA001-AC4F-418D-AE19-62706E023703}">
                      <ahyp:hlinkClr xmlns:ahyp="http://schemas.microsoft.com/office/drawing/2018/hyperlinkcolor" val="tx"/>
                    </a:ext>
                  </a:extLst>
                </a:hlinkClick>
              </a:rPr>
              <a:t>ImageNet</a:t>
            </a:r>
            <a:r>
              <a:rPr lang="en-US" sz="2000">
                <a:ea typeface="+mn-lt"/>
                <a:cs typeface="+mn-lt"/>
              </a:rPr>
              <a:t> database. It is the third edition of Inception CNN model by Google, originally instigated during the </a:t>
            </a:r>
            <a:r>
              <a:rPr lang="en-US" sz="2000" b="1">
                <a:ea typeface="+mn-lt"/>
                <a:cs typeface="+mn-lt"/>
              </a:rPr>
              <a:t>ImageNet Recognition Challenge</a:t>
            </a:r>
            <a:r>
              <a:rPr lang="en-US" sz="2000">
                <a:ea typeface="+mn-lt"/>
                <a:cs typeface="+mn-lt"/>
              </a:rPr>
              <a:t>.</a:t>
            </a:r>
            <a:endParaRPr lang="en-US" sz="2000"/>
          </a:p>
          <a:p>
            <a:r>
              <a:rPr lang="en-US" sz="2000">
                <a:ea typeface="+mn-lt"/>
                <a:cs typeface="+mn-lt"/>
              </a:rPr>
              <a:t>It is a convolutional neural network architecture from the Inception family that makes several improvements including using Label Smoothing, Factorized 7 x 7 convolutions, and the use of an auxiliary classifer to propagate label information lower down the network. </a:t>
            </a:r>
            <a:endParaRPr lang="en-US" sz="2000"/>
          </a:p>
          <a:p>
            <a:r>
              <a:rPr lang="en-US" sz="2000">
                <a:ea typeface="+mn-lt"/>
                <a:cs typeface="+mn-lt"/>
              </a:rPr>
              <a:t>Inception v3 is a widely-used image recognition model that has been shown to attain greater than 78.1% accuracy on the ImageNet dataset. The model is the culmination of many ideas developed by multiple researchers over the years.</a:t>
            </a:r>
            <a:endParaRPr lang="en-US" sz="2000"/>
          </a:p>
          <a:p>
            <a:r>
              <a:rPr lang="en-US" sz="2000">
                <a:ea typeface="+mn-lt"/>
                <a:cs typeface="+mn-lt"/>
              </a:rPr>
              <a:t>The model itself is made up of symmetric and asymmetric building blocks, including convolutions, average pooling, max pooling, concats, dropouts, and fully connected layers. Batchnorm is used extensively throughout the model and applied to activation inputs. Loss is computed via Softmax.</a:t>
            </a:r>
            <a:endParaRPr lang="en-US" sz="2000"/>
          </a:p>
          <a:p>
            <a:pPr algn="l"/>
            <a:endParaRPr lang="en-US"/>
          </a:p>
        </p:txBody>
      </p:sp>
      <p:sp>
        <p:nvSpPr>
          <p:cNvPr id="4" name="Slide Number Placeholder 3">
            <a:extLst>
              <a:ext uri="{FF2B5EF4-FFF2-40B4-BE49-F238E27FC236}">
                <a16:creationId xmlns:a16="http://schemas.microsoft.com/office/drawing/2014/main" id="{ADFD3B7B-B599-40E3-9F84-B464CEDBE93C}"/>
              </a:ext>
            </a:extLst>
          </p:cNvPr>
          <p:cNvSpPr>
            <a:spLocks noGrp="1"/>
          </p:cNvSpPr>
          <p:nvPr>
            <p:ph type="sldNum" sz="quarter" idx="12"/>
          </p:nvPr>
        </p:nvSpPr>
        <p:spPr/>
        <p:txBody>
          <a:bodyPr/>
          <a:lstStyle/>
          <a:p>
            <a:fld id="{E1076ED0-0DB3-4879-AAE5-5C20D22C1DF4}" type="slidenum">
              <a:rPr lang="en-US" smtClean="0"/>
              <a:t>31</a:t>
            </a:fld>
            <a:endParaRPr lang="en-US"/>
          </a:p>
        </p:txBody>
      </p:sp>
    </p:spTree>
    <p:extLst>
      <p:ext uri="{BB962C8B-B14F-4D97-AF65-F5344CB8AC3E}">
        <p14:creationId xmlns:p14="http://schemas.microsoft.com/office/powerpoint/2010/main" val="2877230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EDA9-C523-4B69-AEA5-788B1932EEBE}"/>
              </a:ext>
            </a:extLst>
          </p:cNvPr>
          <p:cNvSpPr>
            <a:spLocks noGrp="1"/>
          </p:cNvSpPr>
          <p:nvPr>
            <p:ph type="title"/>
          </p:nvPr>
        </p:nvSpPr>
        <p:spPr>
          <a:xfrm>
            <a:off x="463258" y="462281"/>
            <a:ext cx="10077557" cy="1325563"/>
          </a:xfrm>
        </p:spPr>
        <p:txBody>
          <a:bodyPr/>
          <a:lstStyle/>
          <a:p>
            <a:r>
              <a:rPr lang="en-US" i="0">
                <a:ea typeface="+mj-lt"/>
                <a:cs typeface="+mj-lt"/>
              </a:rPr>
              <a:t>A high-level diagram of the Inception V3 model </a:t>
            </a:r>
            <a:endParaRPr lang="en-US"/>
          </a:p>
        </p:txBody>
      </p:sp>
      <p:pic>
        <p:nvPicPr>
          <p:cNvPr id="6" name="Picture 6" descr="Diagram&#10;&#10;Description automatically generated">
            <a:extLst>
              <a:ext uri="{FF2B5EF4-FFF2-40B4-BE49-F238E27FC236}">
                <a16:creationId xmlns:a16="http://schemas.microsoft.com/office/drawing/2014/main" id="{2493C01D-522C-4130-A880-C92ABFE73DAA}"/>
              </a:ext>
            </a:extLst>
          </p:cNvPr>
          <p:cNvPicPr>
            <a:picLocks noGrp="1" noChangeAspect="1"/>
          </p:cNvPicPr>
          <p:nvPr>
            <p:ph idx="1"/>
          </p:nvPr>
        </p:nvPicPr>
        <p:blipFill>
          <a:blip r:embed="rId2"/>
          <a:stretch>
            <a:fillRect/>
          </a:stretch>
        </p:blipFill>
        <p:spPr>
          <a:xfrm>
            <a:off x="1111167" y="2609389"/>
            <a:ext cx="9306393" cy="3473970"/>
          </a:xfrm>
        </p:spPr>
      </p:pic>
      <p:sp>
        <p:nvSpPr>
          <p:cNvPr id="3" name="Slide Number Placeholder 2">
            <a:extLst>
              <a:ext uri="{FF2B5EF4-FFF2-40B4-BE49-F238E27FC236}">
                <a16:creationId xmlns:a16="http://schemas.microsoft.com/office/drawing/2014/main" id="{E86FBDD1-A9FB-44EA-ABF4-22504100B1F0}"/>
              </a:ext>
            </a:extLst>
          </p:cNvPr>
          <p:cNvSpPr>
            <a:spLocks noGrp="1"/>
          </p:cNvSpPr>
          <p:nvPr>
            <p:ph type="sldNum" sz="quarter" idx="12"/>
          </p:nvPr>
        </p:nvSpPr>
        <p:spPr/>
        <p:txBody>
          <a:bodyPr/>
          <a:lstStyle/>
          <a:p>
            <a:fld id="{E1076ED0-0DB3-4879-AAE5-5C20D22C1DF4}" type="slidenum">
              <a:rPr lang="en-US" smtClean="0"/>
              <a:t>32</a:t>
            </a:fld>
            <a:endParaRPr lang="en-US"/>
          </a:p>
        </p:txBody>
      </p:sp>
    </p:spTree>
    <p:extLst>
      <p:ext uri="{BB962C8B-B14F-4D97-AF65-F5344CB8AC3E}">
        <p14:creationId xmlns:p14="http://schemas.microsoft.com/office/powerpoint/2010/main" val="2954357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A936C-0FEB-4AC7-A0D0-768D0B23120D}"/>
              </a:ext>
            </a:extLst>
          </p:cNvPr>
          <p:cNvSpPr>
            <a:spLocks noGrp="1"/>
          </p:cNvSpPr>
          <p:nvPr>
            <p:ph type="title"/>
          </p:nvPr>
        </p:nvSpPr>
        <p:spPr>
          <a:xfrm>
            <a:off x="525717" y="212445"/>
            <a:ext cx="10077557" cy="1325563"/>
          </a:xfrm>
        </p:spPr>
        <p:txBody>
          <a:bodyPr/>
          <a:lstStyle/>
          <a:p>
            <a:r>
              <a:rPr lang="en-US" sz="4400" b="1"/>
              <a:t>Preprocessing </a:t>
            </a:r>
            <a:r>
              <a:rPr lang="en-US" sz="2800"/>
              <a:t>with Inception-V3</a:t>
            </a:r>
          </a:p>
        </p:txBody>
      </p:sp>
      <p:sp>
        <p:nvSpPr>
          <p:cNvPr id="3" name="Content Placeholder 2">
            <a:extLst>
              <a:ext uri="{FF2B5EF4-FFF2-40B4-BE49-F238E27FC236}">
                <a16:creationId xmlns:a16="http://schemas.microsoft.com/office/drawing/2014/main" id="{CCFF59C7-2880-4A7E-8CD4-FCEEFB8859D7}"/>
              </a:ext>
            </a:extLst>
          </p:cNvPr>
          <p:cNvSpPr>
            <a:spLocks noGrp="1"/>
          </p:cNvSpPr>
          <p:nvPr>
            <p:ph idx="1"/>
          </p:nvPr>
        </p:nvSpPr>
        <p:spPr>
          <a:xfrm>
            <a:off x="385348" y="2010872"/>
            <a:ext cx="11026934" cy="4648323"/>
          </a:xfrm>
        </p:spPr>
        <p:txBody>
          <a:bodyPr vert="horz" lIns="91440" tIns="45720" rIns="91440" bIns="45720" rtlCol="0" anchor="t">
            <a:normAutofit lnSpcReduction="10000"/>
          </a:bodyPr>
          <a:lstStyle/>
          <a:p>
            <a:r>
              <a:rPr lang="en-US">
                <a:ea typeface="+mn-lt"/>
                <a:cs typeface="+mn-lt"/>
              </a:rPr>
              <a:t>Preprocessing is one of the three stages of data handling i.e. </a:t>
            </a:r>
            <a:r>
              <a:rPr lang="en-US" err="1">
                <a:ea typeface="+mn-lt"/>
                <a:cs typeface="+mn-lt"/>
              </a:rPr>
              <a:t>i</a:t>
            </a:r>
            <a:r>
              <a:rPr lang="en-US">
                <a:ea typeface="+mn-lt"/>
                <a:cs typeface="+mn-lt"/>
              </a:rPr>
              <a:t>) Storage, ii) Preprocessing, iii) Transfer.</a:t>
            </a:r>
            <a:endParaRPr lang="en-US"/>
          </a:p>
          <a:p>
            <a:r>
              <a:rPr lang="en-US">
                <a:ea typeface="+mn-lt"/>
                <a:cs typeface="+mn-lt"/>
              </a:rPr>
              <a:t>In the case of Inception, images need to be 299x299x3 pixels. During training, the model will require several passes through the training dataset to improve its image recognition capabilities. In the case of Inception v3, the number of epochs needed will be somewhere in the 140 to 200 range depending on the global batchsize.</a:t>
            </a:r>
          </a:p>
          <a:p>
            <a:r>
              <a:rPr lang="en-US">
                <a:ea typeface="+mn-lt"/>
                <a:cs typeface="+mn-lt"/>
              </a:rPr>
              <a:t>Preprocessing differs depending on whether the model is undergoing training or being used for inference/evaluation.</a:t>
            </a:r>
            <a:endParaRPr lang="en-US"/>
          </a:p>
          <a:p>
            <a:r>
              <a:rPr lang="en-US">
                <a:ea typeface="+mn-lt"/>
                <a:cs typeface="+mn-lt"/>
              </a:rPr>
              <a:t>•At evaluation time, preprocessing is quite straightforward: crop a central region of the image and then resize it to the default 299x299 size. </a:t>
            </a:r>
            <a:endParaRPr lang="en-US"/>
          </a:p>
          <a:p>
            <a:r>
              <a:rPr lang="en-US">
                <a:ea typeface="+mn-lt"/>
                <a:cs typeface="+mn-lt"/>
              </a:rPr>
              <a:t>•During training, the cropping is randomized: a bounding box is chosen randomly to select a region of the image which is then resized. The resized image is then optionally flipped and its colors are distorted.</a:t>
            </a:r>
            <a:endParaRPr lang="en-US"/>
          </a:p>
          <a:p>
            <a:endParaRPr lang="en-US"/>
          </a:p>
        </p:txBody>
      </p:sp>
      <p:sp>
        <p:nvSpPr>
          <p:cNvPr id="4" name="Slide Number Placeholder 3">
            <a:extLst>
              <a:ext uri="{FF2B5EF4-FFF2-40B4-BE49-F238E27FC236}">
                <a16:creationId xmlns:a16="http://schemas.microsoft.com/office/drawing/2014/main" id="{96053A16-E33B-4CBD-A1CE-04AD904DBDC1}"/>
              </a:ext>
            </a:extLst>
          </p:cNvPr>
          <p:cNvSpPr>
            <a:spLocks noGrp="1"/>
          </p:cNvSpPr>
          <p:nvPr>
            <p:ph type="sldNum" sz="quarter" idx="12"/>
          </p:nvPr>
        </p:nvSpPr>
        <p:spPr/>
        <p:txBody>
          <a:bodyPr/>
          <a:lstStyle/>
          <a:p>
            <a:fld id="{E1076ED0-0DB3-4879-AAE5-5C20D22C1DF4}" type="slidenum">
              <a:rPr lang="en-US" smtClean="0"/>
              <a:t>33</a:t>
            </a:fld>
            <a:endParaRPr lang="en-US"/>
          </a:p>
        </p:txBody>
      </p:sp>
    </p:spTree>
    <p:extLst>
      <p:ext uri="{BB962C8B-B14F-4D97-AF65-F5344CB8AC3E}">
        <p14:creationId xmlns:p14="http://schemas.microsoft.com/office/powerpoint/2010/main" val="198076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A86AA7-EF03-4BB3-9522-76A77DA3330D}"/>
              </a:ext>
            </a:extLst>
          </p:cNvPr>
          <p:cNvSpPr>
            <a:spLocks noGrp="1"/>
          </p:cNvSpPr>
          <p:nvPr>
            <p:ph idx="1"/>
          </p:nvPr>
        </p:nvSpPr>
        <p:spPr>
          <a:xfrm>
            <a:off x="615954" y="130199"/>
            <a:ext cx="10077557" cy="2591942"/>
          </a:xfrm>
        </p:spPr>
        <p:txBody>
          <a:bodyPr vert="horz" lIns="91440" tIns="45720" rIns="91440" bIns="45720" rtlCol="0" anchor="t">
            <a:normAutofit/>
          </a:bodyPr>
          <a:lstStyle/>
          <a:p>
            <a:r>
              <a:rPr lang="en-US">
                <a:ea typeface="+mn-lt"/>
                <a:cs typeface="+mn-lt"/>
              </a:rPr>
              <a:t>Function distort_color is in charge of color alteration. It offers a fast mode where only brightness and saturation are modified. The full mode modifies brightness, saturation, and hue, and randomly alters the order in which these get modified.</a:t>
            </a:r>
            <a:endParaRPr lang="en-US"/>
          </a:p>
          <a:p>
            <a:r>
              <a:rPr lang="en-US" sz="1800" i="1">
                <a:ea typeface="+mn-lt"/>
                <a:cs typeface="+mn-lt"/>
              </a:rPr>
              <a:t>Here's a sample image that has undergone preprocessing. A randomly chosen region of the image has been selected and colors altered using the </a:t>
            </a:r>
            <a:r>
              <a:rPr lang="en-US" sz="1800" i="1" err="1">
                <a:ea typeface="+mn-lt"/>
                <a:cs typeface="+mn-lt"/>
              </a:rPr>
              <a:t>distort_color_fast</a:t>
            </a:r>
            <a:r>
              <a:rPr lang="en-US" sz="1800" i="1">
                <a:ea typeface="+mn-lt"/>
                <a:cs typeface="+mn-lt"/>
              </a:rPr>
              <a:t> function.</a:t>
            </a:r>
            <a:endParaRPr lang="en-US" sz="1800" i="1"/>
          </a:p>
          <a:p>
            <a:endParaRPr lang="en-US"/>
          </a:p>
        </p:txBody>
      </p:sp>
      <p:pic>
        <p:nvPicPr>
          <p:cNvPr id="4" name="Picture 4" descr="A picture containing text, dog, looking, mammal&#10;&#10;Description automatically generated">
            <a:extLst>
              <a:ext uri="{FF2B5EF4-FFF2-40B4-BE49-F238E27FC236}">
                <a16:creationId xmlns:a16="http://schemas.microsoft.com/office/drawing/2014/main" id="{B7E65AD2-BF88-49D3-840D-4EF1178F3DA0}"/>
              </a:ext>
            </a:extLst>
          </p:cNvPr>
          <p:cNvPicPr>
            <a:picLocks noChangeAspect="1"/>
          </p:cNvPicPr>
          <p:nvPr/>
        </p:nvPicPr>
        <p:blipFill>
          <a:blip r:embed="rId2"/>
          <a:stretch>
            <a:fillRect/>
          </a:stretch>
        </p:blipFill>
        <p:spPr>
          <a:xfrm>
            <a:off x="1160620" y="2461880"/>
            <a:ext cx="8854979" cy="4143478"/>
          </a:xfrm>
          <a:prstGeom prst="rect">
            <a:avLst/>
          </a:prstGeom>
        </p:spPr>
      </p:pic>
      <p:sp>
        <p:nvSpPr>
          <p:cNvPr id="2" name="Slide Number Placeholder 1">
            <a:extLst>
              <a:ext uri="{FF2B5EF4-FFF2-40B4-BE49-F238E27FC236}">
                <a16:creationId xmlns:a16="http://schemas.microsoft.com/office/drawing/2014/main" id="{C522075A-B67C-4606-ADDC-307CBDA1D659}"/>
              </a:ext>
            </a:extLst>
          </p:cNvPr>
          <p:cNvSpPr>
            <a:spLocks noGrp="1"/>
          </p:cNvSpPr>
          <p:nvPr>
            <p:ph type="sldNum" sz="quarter" idx="12"/>
          </p:nvPr>
        </p:nvSpPr>
        <p:spPr/>
        <p:txBody>
          <a:bodyPr/>
          <a:lstStyle/>
          <a:p>
            <a:fld id="{E1076ED0-0DB3-4879-AAE5-5C20D22C1DF4}" type="slidenum">
              <a:rPr lang="en-US" smtClean="0"/>
              <a:t>34</a:t>
            </a:fld>
            <a:endParaRPr lang="en-US"/>
          </a:p>
        </p:txBody>
      </p:sp>
    </p:spTree>
    <p:extLst>
      <p:ext uri="{BB962C8B-B14F-4D97-AF65-F5344CB8AC3E}">
        <p14:creationId xmlns:p14="http://schemas.microsoft.com/office/powerpoint/2010/main" val="683761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B694136F-52BF-4933-A257-D843A8361072}"/>
              </a:ext>
            </a:extLst>
          </p:cNvPr>
          <p:cNvSpPr>
            <a:spLocks noGrp="1"/>
          </p:cNvSpPr>
          <p:nvPr>
            <p:ph type="title"/>
          </p:nvPr>
        </p:nvSpPr>
        <p:spPr>
          <a:xfrm>
            <a:off x="525718" y="4278637"/>
            <a:ext cx="5512288" cy="1897474"/>
          </a:xfrm>
        </p:spPr>
        <p:txBody>
          <a:bodyPr anchor="t">
            <a:normAutofit/>
          </a:bodyPr>
          <a:lstStyle/>
          <a:p>
            <a:r>
              <a:rPr lang="en-US"/>
              <a:t>Preprocess images using Inception v3</a:t>
            </a:r>
          </a:p>
        </p:txBody>
      </p:sp>
      <p:pic>
        <p:nvPicPr>
          <p:cNvPr id="4" name="Picture 4" descr="Graphical user interface, text, application, email&#10;&#10;Description automatically generated">
            <a:extLst>
              <a:ext uri="{FF2B5EF4-FFF2-40B4-BE49-F238E27FC236}">
                <a16:creationId xmlns:a16="http://schemas.microsoft.com/office/drawing/2014/main" id="{C9670C32-7ECA-4C1A-B560-72BA95EDF4B1}"/>
              </a:ext>
            </a:extLst>
          </p:cNvPr>
          <p:cNvPicPr>
            <a:picLocks noChangeAspect="1"/>
          </p:cNvPicPr>
          <p:nvPr/>
        </p:nvPicPr>
        <p:blipFill>
          <a:blip r:embed="rId2"/>
          <a:stretch>
            <a:fillRect/>
          </a:stretch>
        </p:blipFill>
        <p:spPr>
          <a:xfrm>
            <a:off x="518452" y="702475"/>
            <a:ext cx="11123820" cy="3086861"/>
          </a:xfrm>
          <a:prstGeom prst="rect">
            <a:avLst/>
          </a:prstGeom>
        </p:spPr>
      </p:pic>
      <p:grpSp>
        <p:nvGrpSpPr>
          <p:cNvPr id="35"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4193514"/>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DCA1F694-0060-413E-851A-5F1695977E02}"/>
              </a:ext>
            </a:extLst>
          </p:cNvPr>
          <p:cNvSpPr>
            <a:spLocks noGrp="1"/>
          </p:cNvSpPr>
          <p:nvPr>
            <p:ph idx="1"/>
          </p:nvPr>
        </p:nvSpPr>
        <p:spPr>
          <a:xfrm>
            <a:off x="6444040" y="4437779"/>
            <a:ext cx="5198232" cy="1738333"/>
          </a:xfrm>
        </p:spPr>
        <p:txBody>
          <a:bodyPr vert="horz" lIns="91440" tIns="45720" rIns="91440" bIns="45720" rtlCol="0">
            <a:normAutofit/>
          </a:bodyPr>
          <a:lstStyle/>
          <a:p>
            <a:pPr>
              <a:lnSpc>
                <a:spcPct val="100000"/>
              </a:lnSpc>
            </a:pPr>
            <a:r>
              <a:rPr lang="en-US" sz="1400"/>
              <a:t>First of all , we will convert our images into Inception V3 expected format by :</a:t>
            </a:r>
          </a:p>
          <a:p>
            <a:pPr>
              <a:lnSpc>
                <a:spcPct val="100000"/>
              </a:lnSpc>
            </a:pPr>
            <a:r>
              <a:rPr lang="en-US" sz="1400"/>
              <a:t>1. Resizing Images to 299 x 299 px</a:t>
            </a:r>
          </a:p>
          <a:p>
            <a:pPr>
              <a:lnSpc>
                <a:spcPct val="100000"/>
              </a:lnSpc>
            </a:pPr>
            <a:r>
              <a:rPr lang="en-US" sz="1400"/>
              <a:t>2. Preprocess and normalize images so that it contains pixels in range of (-1,1) so that it matches the format of images that were used to train Inception V3 (I.e Imagenet)</a:t>
            </a:r>
          </a:p>
          <a:p>
            <a:pPr>
              <a:lnSpc>
                <a:spcPct val="100000"/>
              </a:lnSpc>
            </a:pPr>
            <a:endParaRPr lang="en-US" sz="1400"/>
          </a:p>
        </p:txBody>
      </p:sp>
      <p:sp>
        <p:nvSpPr>
          <p:cNvPr id="5" name="Slide Number Placeholder 4">
            <a:extLst>
              <a:ext uri="{FF2B5EF4-FFF2-40B4-BE49-F238E27FC236}">
                <a16:creationId xmlns:a16="http://schemas.microsoft.com/office/drawing/2014/main" id="{8079F801-3E42-4F4E-8872-159DC4F611C9}"/>
              </a:ext>
            </a:extLst>
          </p:cNvPr>
          <p:cNvSpPr>
            <a:spLocks noGrp="1"/>
          </p:cNvSpPr>
          <p:nvPr>
            <p:ph type="sldNum" sz="quarter" idx="12"/>
          </p:nvPr>
        </p:nvSpPr>
        <p:spPr/>
        <p:txBody>
          <a:bodyPr/>
          <a:lstStyle/>
          <a:p>
            <a:fld id="{E1076ED0-0DB3-4879-AAE5-5C20D22C1DF4}" type="slidenum">
              <a:rPr lang="en-US" smtClean="0"/>
              <a:t>35</a:t>
            </a:fld>
            <a:endParaRPr lang="en-US"/>
          </a:p>
        </p:txBody>
      </p:sp>
    </p:spTree>
    <p:extLst>
      <p:ext uri="{BB962C8B-B14F-4D97-AF65-F5344CB8AC3E}">
        <p14:creationId xmlns:p14="http://schemas.microsoft.com/office/powerpoint/2010/main" val="2533642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EA6AC5-C752-4085-B28C-AECF9DDB3A9A}"/>
              </a:ext>
            </a:extLst>
          </p:cNvPr>
          <p:cNvSpPr>
            <a:spLocks noGrp="1"/>
          </p:cNvSpPr>
          <p:nvPr>
            <p:ph type="title"/>
          </p:nvPr>
        </p:nvSpPr>
        <p:spPr>
          <a:xfrm>
            <a:off x="578028" y="494897"/>
            <a:ext cx="8192177" cy="1848734"/>
          </a:xfrm>
        </p:spPr>
        <p:txBody>
          <a:bodyPr>
            <a:normAutofit/>
          </a:bodyPr>
          <a:lstStyle/>
          <a:p>
            <a:r>
              <a:rPr lang="en-US"/>
              <a:t>Initialize Inception V3 and load the pre-trained weights</a:t>
            </a:r>
          </a:p>
        </p:txBody>
      </p:sp>
      <p:grpSp>
        <p:nvGrpSpPr>
          <p:cNvPr id="39"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2638211"/>
            <a:ext cx="1100377" cy="443516"/>
            <a:chOff x="4886325" y="2374098"/>
            <a:chExt cx="2608647" cy="1103288"/>
          </a:xfrm>
          <a:solidFill>
            <a:schemeClr val="accent1"/>
          </a:solidFill>
        </p:grpSpPr>
        <p:sp>
          <p:nvSpPr>
            <p:cNvPr id="40"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2374098"/>
              <a:ext cx="2599884" cy="1103288"/>
              <a:chOff x="4895088" y="2374098"/>
              <a:chExt cx="2599884" cy="1103288"/>
            </a:xfrm>
            <a:grpFill/>
          </p:grpSpPr>
          <p:sp>
            <p:nvSpPr>
              <p:cNvPr id="42"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76865" y="2374098"/>
                <a:ext cx="2418107"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7" name="Freeform: Shape 46">
            <a:extLst>
              <a:ext uri="{FF2B5EF4-FFF2-40B4-BE49-F238E27FC236}">
                <a16:creationId xmlns:a16="http://schemas.microsoft.com/office/drawing/2014/main" id="{A2597A8B-414A-4F6D-9710-2F1BE256E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94598" y="4164981"/>
            <a:ext cx="5997401" cy="26930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4F85938-F764-4AA9-ACA7-9126567E4E98}"/>
              </a:ext>
            </a:extLst>
          </p:cNvPr>
          <p:cNvSpPr>
            <a:spLocks noGrp="1"/>
          </p:cNvSpPr>
          <p:nvPr>
            <p:ph idx="1"/>
          </p:nvPr>
        </p:nvSpPr>
        <p:spPr>
          <a:xfrm>
            <a:off x="517870" y="3299404"/>
            <a:ext cx="6805891" cy="2745750"/>
          </a:xfrm>
        </p:spPr>
        <p:txBody>
          <a:bodyPr vert="horz" lIns="91440" tIns="45720" rIns="91440" bIns="45720" rtlCol="0" anchor="t">
            <a:noAutofit/>
          </a:bodyPr>
          <a:lstStyle/>
          <a:p>
            <a:pPr>
              <a:lnSpc>
                <a:spcPct val="100000"/>
              </a:lnSpc>
            </a:pPr>
            <a:r>
              <a:rPr lang="en-US" sz="1600">
                <a:ea typeface="+mn-lt"/>
                <a:cs typeface="+mn-lt"/>
              </a:rPr>
              <a:t>Now we create a tf.keras model where the output layer is the last convolutional layer in the InceptionV3 architecture. The shape of the output of this layer is </a:t>
            </a:r>
            <a:r>
              <a:rPr lang="en-US" sz="1600">
                <a:latin typeface="Consolas"/>
              </a:rPr>
              <a:t>8x8x2048</a:t>
            </a:r>
            <a:r>
              <a:rPr lang="en-US" sz="1600">
                <a:ea typeface="+mn-lt"/>
                <a:cs typeface="+mn-lt"/>
              </a:rPr>
              <a:t>. </a:t>
            </a:r>
            <a:endParaRPr lang="en-US" sz="1600"/>
          </a:p>
          <a:p>
            <a:pPr>
              <a:lnSpc>
                <a:spcPct val="100000"/>
              </a:lnSpc>
            </a:pPr>
            <a:r>
              <a:rPr lang="en-US" sz="1600" b="1">
                <a:ea typeface="+mn-lt"/>
                <a:cs typeface="+mn-lt"/>
              </a:rPr>
              <a:t>Important Note:  </a:t>
            </a:r>
            <a:r>
              <a:rPr lang="en-US" sz="1600">
                <a:ea typeface="+mn-lt"/>
                <a:cs typeface="+mn-lt"/>
              </a:rPr>
              <a:t>use the last convolutional layer because we are using attention in this example (I.e you don't perform this initialization during training because it could lead to bottleneck.)</a:t>
            </a:r>
            <a:endParaRPr lang="en-US" sz="1600"/>
          </a:p>
          <a:p>
            <a:pPr>
              <a:lnSpc>
                <a:spcPct val="100000"/>
              </a:lnSpc>
            </a:pPr>
            <a:r>
              <a:rPr lang="en-US" sz="1600"/>
              <a:t>Our Approach </a:t>
            </a:r>
          </a:p>
          <a:p>
            <a:pPr marL="285750" indent="-285750">
              <a:lnSpc>
                <a:spcPct val="100000"/>
              </a:lnSpc>
              <a:buFont typeface="Arial"/>
              <a:buChar char="•"/>
            </a:pPr>
            <a:r>
              <a:rPr lang="en-US" sz="1600">
                <a:ea typeface="+mn-lt"/>
                <a:cs typeface="+mn-lt"/>
              </a:rPr>
              <a:t>We forward each image through the network and store the resulting vector in a dictionary (image_name --&gt; feature_vector).</a:t>
            </a:r>
          </a:p>
          <a:p>
            <a:pPr marL="285750" indent="-285750">
              <a:lnSpc>
                <a:spcPct val="100000"/>
              </a:lnSpc>
              <a:buFont typeface="Arial"/>
              <a:buChar char="•"/>
            </a:pPr>
            <a:r>
              <a:rPr lang="en-US" sz="1600">
                <a:ea typeface="+mn-lt"/>
                <a:cs typeface="+mn-lt"/>
              </a:rPr>
              <a:t>After all the images are passed through the network, we save the dictionary to disk.</a:t>
            </a:r>
          </a:p>
          <a:p>
            <a:pPr>
              <a:lnSpc>
                <a:spcPct val="100000"/>
              </a:lnSpc>
            </a:pPr>
            <a:endParaRPr lang="en-US" sz="1600"/>
          </a:p>
        </p:txBody>
      </p:sp>
      <p:grpSp>
        <p:nvGrpSpPr>
          <p:cNvPr id="49" name="Group 48">
            <a:extLst>
              <a:ext uri="{FF2B5EF4-FFF2-40B4-BE49-F238E27FC236}">
                <a16:creationId xmlns:a16="http://schemas.microsoft.com/office/drawing/2014/main" id="{09BA142B-E03A-4CCD-8C46-8BDDD96AB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95435" y="4632160"/>
            <a:ext cx="886141" cy="802496"/>
            <a:chOff x="10948005" y="3272152"/>
            <a:chExt cx="868640" cy="786648"/>
          </a:xfrm>
          <a:solidFill>
            <a:schemeClr val="tx2">
              <a:lumMod val="60000"/>
              <a:lumOff val="40000"/>
            </a:schemeClr>
          </a:solidFill>
        </p:grpSpPr>
        <p:sp>
          <p:nvSpPr>
            <p:cNvPr id="50" name="Freeform: Shape 49">
              <a:extLst>
                <a:ext uri="{FF2B5EF4-FFF2-40B4-BE49-F238E27FC236}">
                  <a16:creationId xmlns:a16="http://schemas.microsoft.com/office/drawing/2014/main" id="{DD6B7380-D890-4F06-9C8B-9810CF45B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E9071096-5B07-42AC-9C76-6B3D847D0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E86A8581-41D2-4ED9-94DE-6EE3A38B2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Graphic 12">
              <a:extLst>
                <a:ext uri="{FF2B5EF4-FFF2-40B4-BE49-F238E27FC236}">
                  <a16:creationId xmlns:a16="http://schemas.microsoft.com/office/drawing/2014/main" id="{CA390FC2-3FC4-4A52-A729-F9F03EE12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DA930EF0-907F-46F9-B728-0C189FCB4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F8E83A83-33D7-4E07-98AC-CA07C0F1E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DA03248-3CE4-4D20-8293-BFDF226CD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5061BC1-1A44-4727-B9BD-0441C1B89479}"/>
              </a:ext>
            </a:extLst>
          </p:cNvPr>
          <p:cNvSpPr>
            <a:spLocks noGrp="1"/>
          </p:cNvSpPr>
          <p:nvPr>
            <p:ph type="sldNum" sz="quarter" idx="12"/>
          </p:nvPr>
        </p:nvSpPr>
        <p:spPr/>
        <p:txBody>
          <a:bodyPr/>
          <a:lstStyle/>
          <a:p>
            <a:fld id="{E1076ED0-0DB3-4879-AAE5-5C20D22C1DF4}" type="slidenum">
              <a:rPr lang="en-US" smtClean="0"/>
              <a:t>36</a:t>
            </a:fld>
            <a:endParaRPr lang="en-US"/>
          </a:p>
        </p:txBody>
      </p:sp>
    </p:spTree>
    <p:extLst>
      <p:ext uri="{BB962C8B-B14F-4D97-AF65-F5344CB8AC3E}">
        <p14:creationId xmlns:p14="http://schemas.microsoft.com/office/powerpoint/2010/main" val="705277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ABC5-6325-4739-81B3-4E4B64F2139E}"/>
              </a:ext>
            </a:extLst>
          </p:cNvPr>
          <p:cNvSpPr>
            <a:spLocks noGrp="1"/>
          </p:cNvSpPr>
          <p:nvPr>
            <p:ph type="title"/>
          </p:nvPr>
        </p:nvSpPr>
        <p:spPr/>
        <p:txBody>
          <a:bodyPr/>
          <a:lstStyle/>
          <a:p>
            <a:r>
              <a:rPr lang="en-US"/>
              <a:t>Caching the features extracted from Inception V3</a:t>
            </a:r>
          </a:p>
        </p:txBody>
      </p:sp>
      <p:sp>
        <p:nvSpPr>
          <p:cNvPr id="3" name="Content Placeholder 2">
            <a:extLst>
              <a:ext uri="{FF2B5EF4-FFF2-40B4-BE49-F238E27FC236}">
                <a16:creationId xmlns:a16="http://schemas.microsoft.com/office/drawing/2014/main" id="{F89D01DF-89B6-4E16-B6A0-4DA8514E85C5}"/>
              </a:ext>
            </a:extLst>
          </p:cNvPr>
          <p:cNvSpPr>
            <a:spLocks noGrp="1"/>
          </p:cNvSpPr>
          <p:nvPr>
            <p:ph idx="1"/>
          </p:nvPr>
        </p:nvSpPr>
        <p:spPr/>
        <p:txBody>
          <a:bodyPr vert="horz" lIns="91440" tIns="45720" rIns="91440" bIns="45720" rtlCol="0" anchor="t">
            <a:normAutofit/>
          </a:bodyPr>
          <a:lstStyle/>
          <a:p>
            <a:pPr marL="342900" indent="-342900">
              <a:buChar char="•"/>
            </a:pPr>
            <a:r>
              <a:rPr lang="en-US"/>
              <a:t>This the most memory intensive and time-taking part of this project</a:t>
            </a:r>
          </a:p>
          <a:p>
            <a:pPr marL="342900" indent="-342900">
              <a:buChar char="•"/>
            </a:pPr>
            <a:r>
              <a:rPr lang="en-US"/>
              <a:t>The idea is to pre-process each image with Inception V3 and cache the output to disk.</a:t>
            </a:r>
          </a:p>
          <a:p>
            <a:r>
              <a:rPr lang="en-US" b="1"/>
              <a:t>Q : Why not RAM ? </a:t>
            </a:r>
          </a:p>
          <a:p>
            <a:r>
              <a:rPr lang="en-US" b="1"/>
              <a:t>Ans : </a:t>
            </a:r>
            <a:r>
              <a:rPr lang="en-US"/>
              <a:t>Caching it in RAM would be faster but it will be memory intensive and exceed the limitatiions of Colab . It requires 8*8*2048 floats per image.</a:t>
            </a:r>
          </a:p>
          <a:p>
            <a:r>
              <a:rPr lang="en-US"/>
              <a:t>I used a GPU on Google Colab and it took me almost 40 minutes to do this.</a:t>
            </a:r>
          </a:p>
        </p:txBody>
      </p:sp>
      <p:sp>
        <p:nvSpPr>
          <p:cNvPr id="4" name="Slide Number Placeholder 3">
            <a:extLst>
              <a:ext uri="{FF2B5EF4-FFF2-40B4-BE49-F238E27FC236}">
                <a16:creationId xmlns:a16="http://schemas.microsoft.com/office/drawing/2014/main" id="{FA744118-93A6-4BB2-9248-E3270A0C9451}"/>
              </a:ext>
            </a:extLst>
          </p:cNvPr>
          <p:cNvSpPr>
            <a:spLocks noGrp="1"/>
          </p:cNvSpPr>
          <p:nvPr>
            <p:ph type="sldNum" sz="quarter" idx="12"/>
          </p:nvPr>
        </p:nvSpPr>
        <p:spPr/>
        <p:txBody>
          <a:bodyPr/>
          <a:lstStyle/>
          <a:p>
            <a:fld id="{E1076ED0-0DB3-4879-AAE5-5C20D22C1DF4}" type="slidenum">
              <a:rPr lang="en-US" smtClean="0"/>
              <a:t>37</a:t>
            </a:fld>
            <a:endParaRPr lang="en-US"/>
          </a:p>
        </p:txBody>
      </p:sp>
    </p:spTree>
    <p:extLst>
      <p:ext uri="{BB962C8B-B14F-4D97-AF65-F5344CB8AC3E}">
        <p14:creationId xmlns:p14="http://schemas.microsoft.com/office/powerpoint/2010/main" val="108525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1ABC5-6325-4739-81B3-4E4B64F2139E}"/>
              </a:ext>
            </a:extLst>
          </p:cNvPr>
          <p:cNvSpPr>
            <a:spLocks noGrp="1"/>
          </p:cNvSpPr>
          <p:nvPr>
            <p:ph type="title"/>
          </p:nvPr>
        </p:nvSpPr>
        <p:spPr>
          <a:xfrm>
            <a:off x="530742" y="971398"/>
            <a:ext cx="10776353" cy="1584378"/>
          </a:xfrm>
        </p:spPr>
        <p:txBody>
          <a:bodyPr vert="horz" lIns="91440" tIns="45720" rIns="91440" bIns="45720" rtlCol="0" anchor="t">
            <a:normAutofit/>
          </a:bodyPr>
          <a:lstStyle/>
          <a:p>
            <a:pPr>
              <a:lnSpc>
                <a:spcPct val="90000"/>
              </a:lnSpc>
            </a:pPr>
            <a:r>
              <a:rPr lang="en-US" sz="3400"/>
              <a:t>Caching the features extracted from Inception V3</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463" y="972480"/>
            <a:ext cx="6883653" cy="1126156"/>
            <a:chOff x="-9818761" y="3374517"/>
            <a:chExt cx="17123388" cy="2801424"/>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818761" y="3374517"/>
              <a:ext cx="17114339" cy="2801424"/>
              <a:chOff x="-9818761" y="3374517"/>
              <a:chExt cx="17114339" cy="2801424"/>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18761" y="6062213"/>
                <a:ext cx="241810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descr="A picture containing shape&#10;&#10;Description automatically generated">
            <a:extLst>
              <a:ext uri="{FF2B5EF4-FFF2-40B4-BE49-F238E27FC236}">
                <a16:creationId xmlns:a16="http://schemas.microsoft.com/office/drawing/2014/main" id="{7F9C1619-82A6-4E96-9FD4-B789302F9DE7}"/>
              </a:ext>
            </a:extLst>
          </p:cNvPr>
          <p:cNvPicPr>
            <a:picLocks noGrp="1" noChangeAspect="1"/>
          </p:cNvPicPr>
          <p:nvPr>
            <p:ph idx="1"/>
          </p:nvPr>
        </p:nvPicPr>
        <p:blipFill>
          <a:blip r:embed="rId2"/>
          <a:stretch>
            <a:fillRect/>
          </a:stretch>
        </p:blipFill>
        <p:spPr>
          <a:xfrm>
            <a:off x="530742" y="3266669"/>
            <a:ext cx="10774614" cy="2594100"/>
          </a:xfrm>
          <a:prstGeom prst="rect">
            <a:avLst/>
          </a:prstGeom>
        </p:spPr>
      </p:pic>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772C947-3996-451F-AADC-AB8EA028BE8F}"/>
              </a:ext>
            </a:extLst>
          </p:cNvPr>
          <p:cNvSpPr>
            <a:spLocks noGrp="1"/>
          </p:cNvSpPr>
          <p:nvPr>
            <p:ph type="sldNum" sz="quarter" idx="12"/>
          </p:nvPr>
        </p:nvSpPr>
        <p:spPr/>
        <p:txBody>
          <a:bodyPr/>
          <a:lstStyle/>
          <a:p>
            <a:fld id="{E1076ED0-0DB3-4879-AAE5-5C20D22C1DF4}" type="slidenum">
              <a:rPr lang="en-US" smtClean="0"/>
              <a:t>38</a:t>
            </a:fld>
            <a:endParaRPr lang="en-US"/>
          </a:p>
        </p:txBody>
      </p:sp>
    </p:spTree>
    <p:extLst>
      <p:ext uri="{BB962C8B-B14F-4D97-AF65-F5344CB8AC3E}">
        <p14:creationId xmlns:p14="http://schemas.microsoft.com/office/powerpoint/2010/main" val="59779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E01E96-A709-464A-B047-28BAEB75B016}"/>
              </a:ext>
            </a:extLst>
          </p:cNvPr>
          <p:cNvSpPr>
            <a:spLocks noGrp="1"/>
          </p:cNvSpPr>
          <p:nvPr>
            <p:ph type="title"/>
          </p:nvPr>
        </p:nvSpPr>
        <p:spPr>
          <a:xfrm>
            <a:off x="525717" y="787068"/>
            <a:ext cx="10077557" cy="1325563"/>
          </a:xfrm>
        </p:spPr>
        <p:txBody>
          <a:bodyPr>
            <a:normAutofit/>
          </a:bodyPr>
          <a:lstStyle/>
          <a:p>
            <a:r>
              <a:rPr lang="en-US"/>
              <a:t>Preprocess and Tokenize the Captions</a:t>
            </a:r>
          </a:p>
        </p:txBody>
      </p:sp>
      <p:grpSp>
        <p:nvGrpSpPr>
          <p:cNvPr id="8"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0" name="Freeform: Shape 20">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22">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Diagram 4">
            <a:extLst>
              <a:ext uri="{FF2B5EF4-FFF2-40B4-BE49-F238E27FC236}">
                <a16:creationId xmlns:a16="http://schemas.microsoft.com/office/drawing/2014/main" id="{82E40413-B1BC-41D0-BFF2-6975D89536E0}"/>
              </a:ext>
            </a:extLst>
          </p:cNvPr>
          <p:cNvGraphicFramePr>
            <a:graphicFrameLocks noGrp="1"/>
          </p:cNvGraphicFramePr>
          <p:nvPr>
            <p:ph idx="1"/>
            <p:extLst>
              <p:ext uri="{D42A27DB-BD31-4B8C-83A1-F6EECF244321}">
                <p14:modId xmlns:p14="http://schemas.microsoft.com/office/powerpoint/2010/main" val="1862302350"/>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Slide Number Placeholder 19">
            <a:extLst>
              <a:ext uri="{FF2B5EF4-FFF2-40B4-BE49-F238E27FC236}">
                <a16:creationId xmlns:a16="http://schemas.microsoft.com/office/drawing/2014/main" id="{7F613CDB-49FD-42A1-AFAF-7E83A42F35BF}"/>
              </a:ext>
            </a:extLst>
          </p:cNvPr>
          <p:cNvSpPr>
            <a:spLocks noGrp="1"/>
          </p:cNvSpPr>
          <p:nvPr>
            <p:ph type="sldNum" sz="quarter" idx="12"/>
          </p:nvPr>
        </p:nvSpPr>
        <p:spPr/>
        <p:txBody>
          <a:bodyPr/>
          <a:lstStyle/>
          <a:p>
            <a:fld id="{E1076ED0-0DB3-4879-AAE5-5C20D22C1DF4}" type="slidenum">
              <a:rPr lang="en-US" smtClean="0"/>
              <a:t>39</a:t>
            </a:fld>
            <a:endParaRPr lang="en-US"/>
          </a:p>
        </p:txBody>
      </p:sp>
    </p:spTree>
    <p:extLst>
      <p:ext uri="{BB962C8B-B14F-4D97-AF65-F5344CB8AC3E}">
        <p14:creationId xmlns:p14="http://schemas.microsoft.com/office/powerpoint/2010/main" val="3224666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71772C16-54DD-47EE-8650-C619FD59DD69}"/>
              </a:ext>
            </a:extLst>
          </p:cNvPr>
          <p:cNvPicPr>
            <a:picLocks noGrp="1" noChangeAspect="1"/>
          </p:cNvPicPr>
          <p:nvPr>
            <p:ph idx="1"/>
          </p:nvPr>
        </p:nvPicPr>
        <p:blipFill rotWithShape="1">
          <a:blip r:embed="rId2"/>
          <a:srcRect t="9524" r="1" b="1314"/>
          <a:stretch/>
        </p:blipFill>
        <p:spPr>
          <a:xfrm>
            <a:off x="287567" y="445708"/>
            <a:ext cx="11084923" cy="6239764"/>
          </a:xfrm>
          <a:prstGeom prst="rect">
            <a:avLst/>
          </a:prstGeom>
        </p:spPr>
      </p:pic>
      <p:sp>
        <p:nvSpPr>
          <p:cNvPr id="2" name="Slide Number Placeholder 1">
            <a:extLst>
              <a:ext uri="{FF2B5EF4-FFF2-40B4-BE49-F238E27FC236}">
                <a16:creationId xmlns:a16="http://schemas.microsoft.com/office/drawing/2014/main" id="{B2682A1B-BD7B-4D2A-9682-7EE64F9E5F61}"/>
              </a:ext>
            </a:extLst>
          </p:cNvPr>
          <p:cNvSpPr>
            <a:spLocks noGrp="1"/>
          </p:cNvSpPr>
          <p:nvPr>
            <p:ph type="sldNum" sz="quarter" idx="12"/>
          </p:nvPr>
        </p:nvSpPr>
        <p:spPr/>
        <p:txBody>
          <a:bodyPr/>
          <a:lstStyle/>
          <a:p>
            <a:fld id="{E1076ED0-0DB3-4879-AAE5-5C20D22C1DF4}" type="slidenum">
              <a:rPr lang="en-US" smtClean="0"/>
              <a:t>40</a:t>
            </a:fld>
            <a:endParaRPr lang="en-US"/>
          </a:p>
        </p:txBody>
      </p:sp>
    </p:spTree>
    <p:extLst>
      <p:ext uri="{BB962C8B-B14F-4D97-AF65-F5344CB8AC3E}">
        <p14:creationId xmlns:p14="http://schemas.microsoft.com/office/powerpoint/2010/main" val="413113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74BD950-B2A5-417C-BFA1-630D60E758B0}"/>
              </a:ext>
            </a:extLst>
          </p:cNvPr>
          <p:cNvSpPr>
            <a:spLocks noGrp="1"/>
          </p:cNvSpPr>
          <p:nvPr>
            <p:ph type="title"/>
          </p:nvPr>
        </p:nvSpPr>
        <p:spPr>
          <a:xfrm>
            <a:off x="525717" y="787068"/>
            <a:ext cx="4663649" cy="1455091"/>
          </a:xfrm>
        </p:spPr>
        <p:txBody>
          <a:bodyPr>
            <a:normAutofit/>
          </a:bodyPr>
          <a:lstStyle/>
          <a:p>
            <a:r>
              <a:rPr lang="en-US" sz="3300"/>
              <a:t>Introduction  (Contd)</a:t>
            </a:r>
          </a:p>
        </p:txBody>
      </p:sp>
      <p:sp>
        <p:nvSpPr>
          <p:cNvPr id="3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363884"/>
            <a:ext cx="1070564" cy="263689"/>
            <a:chOff x="4886325" y="2821433"/>
            <a:chExt cx="2663075" cy="655953"/>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2821433"/>
              <a:ext cx="2654312" cy="655953"/>
              <a:chOff x="4895088" y="2821433"/>
              <a:chExt cx="2654312" cy="655953"/>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1292" y="2821433"/>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BFE5DB95-9DA3-45E5-B23F-99F2AABFA735}"/>
              </a:ext>
            </a:extLst>
          </p:cNvPr>
          <p:cNvSpPr>
            <a:spLocks noGrp="1"/>
          </p:cNvSpPr>
          <p:nvPr>
            <p:ph idx="1"/>
          </p:nvPr>
        </p:nvSpPr>
        <p:spPr>
          <a:xfrm>
            <a:off x="525717" y="2796427"/>
            <a:ext cx="4663649" cy="3274503"/>
          </a:xfrm>
        </p:spPr>
        <p:txBody>
          <a:bodyPr vert="horz" lIns="91440" tIns="45720" rIns="91440" bIns="45720" rtlCol="0">
            <a:normAutofit/>
          </a:bodyPr>
          <a:lstStyle/>
          <a:p>
            <a:pPr marL="342900" indent="-342900">
              <a:buFont typeface="Wingdings" panose="020B0604020202020204" pitchFamily="34" charset="0"/>
              <a:buChar char="ü"/>
            </a:pPr>
            <a:r>
              <a:rPr lang="en-US"/>
              <a:t>Methods for Image Captioning:</a:t>
            </a:r>
          </a:p>
          <a:p>
            <a:pPr marL="1028700" lvl="3">
              <a:buFont typeface="Wingdings" panose="020B0604020202020204" pitchFamily="34" charset="0"/>
              <a:buChar char="ü"/>
            </a:pPr>
            <a:r>
              <a:rPr lang="en-US" sz="2000">
                <a:ea typeface="+mn-lt"/>
                <a:cs typeface="+mn-lt"/>
              </a:rPr>
              <a:t>Generation-based method </a:t>
            </a:r>
            <a:endParaRPr lang="en-US" sz="2000"/>
          </a:p>
          <a:p>
            <a:pPr marL="1028700" lvl="3">
              <a:buFont typeface="Wingdings" panose="020B0604020202020204" pitchFamily="34" charset="0"/>
              <a:buChar char="ü"/>
            </a:pPr>
            <a:r>
              <a:rPr lang="en-US" sz="2000">
                <a:ea typeface="+mn-lt"/>
                <a:cs typeface="+mn-lt"/>
              </a:rPr>
              <a:t>Retrieval-based </a:t>
            </a:r>
            <a:r>
              <a:rPr lang="en-US" sz="2000"/>
              <a:t>method</a:t>
            </a:r>
          </a:p>
          <a:p>
            <a:pPr marL="800100" lvl="3" indent="0">
              <a:buNone/>
            </a:pPr>
            <a:endParaRPr lang="en-US" sz="2000"/>
          </a:p>
          <a:p>
            <a:pPr marL="342900" indent="-342900">
              <a:buFont typeface="Wingdings" panose="020B0604020202020204" pitchFamily="34" charset="0"/>
              <a:buChar char="ü"/>
            </a:pPr>
            <a:r>
              <a:rPr lang="en-US"/>
              <a:t>Ambiguity for salient objects.</a:t>
            </a:r>
          </a:p>
          <a:p>
            <a:pPr marL="342900" indent="-342900">
              <a:buFont typeface="Wingdings" panose="020B0604020202020204" pitchFamily="34" charset="0"/>
              <a:buChar char="ü"/>
            </a:pPr>
            <a:endParaRPr lang="en-US"/>
          </a:p>
          <a:p>
            <a:pPr marL="342900" indent="-342900">
              <a:buFont typeface="Wingdings" panose="020B0604020202020204" pitchFamily="34" charset="0"/>
              <a:buChar char="ü"/>
            </a:pPr>
            <a:endParaRPr lang="en-US"/>
          </a:p>
        </p:txBody>
      </p:sp>
      <p:pic>
        <p:nvPicPr>
          <p:cNvPr id="6" name="Picture 6" descr="A picture containing text, road, tarmac, trailer&#10;&#10;Description automatically generated">
            <a:extLst>
              <a:ext uri="{FF2B5EF4-FFF2-40B4-BE49-F238E27FC236}">
                <a16:creationId xmlns:a16="http://schemas.microsoft.com/office/drawing/2014/main" id="{0B6F693E-4CC3-42F1-9B46-757D4C24F293}"/>
              </a:ext>
            </a:extLst>
          </p:cNvPr>
          <p:cNvPicPr>
            <a:picLocks noChangeAspect="1"/>
          </p:cNvPicPr>
          <p:nvPr/>
        </p:nvPicPr>
        <p:blipFill>
          <a:blip r:embed="rId3"/>
          <a:stretch>
            <a:fillRect/>
          </a:stretch>
        </p:blipFill>
        <p:spPr>
          <a:xfrm>
            <a:off x="7003736" y="561192"/>
            <a:ext cx="3521915" cy="2667851"/>
          </a:xfrm>
          <a:prstGeom prst="rect">
            <a:avLst/>
          </a:prstGeom>
        </p:spPr>
      </p:pic>
      <p:pic>
        <p:nvPicPr>
          <p:cNvPr id="4" name="Picture 4" descr="A picture containing text, scene, colorful&#10;&#10;Description automatically generated">
            <a:extLst>
              <a:ext uri="{FF2B5EF4-FFF2-40B4-BE49-F238E27FC236}">
                <a16:creationId xmlns:a16="http://schemas.microsoft.com/office/drawing/2014/main" id="{2F63E415-9F73-430B-9478-7BB67336E781}"/>
              </a:ext>
            </a:extLst>
          </p:cNvPr>
          <p:cNvPicPr>
            <a:picLocks noChangeAspect="1"/>
          </p:cNvPicPr>
          <p:nvPr/>
        </p:nvPicPr>
        <p:blipFill>
          <a:blip r:embed="rId4"/>
          <a:stretch>
            <a:fillRect/>
          </a:stretch>
        </p:blipFill>
        <p:spPr>
          <a:xfrm>
            <a:off x="6993381" y="3546397"/>
            <a:ext cx="3581008" cy="2667851"/>
          </a:xfrm>
          <a:prstGeom prst="rect">
            <a:avLst/>
          </a:prstGeom>
        </p:spPr>
      </p:pic>
      <p:sp>
        <p:nvSpPr>
          <p:cNvPr id="37"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A1B3AFC9-358D-46A5-AD67-111B650C8EE9}"/>
              </a:ext>
            </a:extLst>
          </p:cNvPr>
          <p:cNvSpPr>
            <a:spLocks noGrp="1"/>
          </p:cNvSpPr>
          <p:nvPr>
            <p:ph type="sldNum" sz="quarter" idx="12"/>
          </p:nvPr>
        </p:nvSpPr>
        <p:spPr/>
        <p:txBody>
          <a:bodyPr/>
          <a:lstStyle/>
          <a:p>
            <a:fld id="{E1076ED0-0DB3-4879-AAE5-5C20D22C1DF4}" type="slidenum">
              <a:rPr lang="en-US" smtClean="0"/>
              <a:t>4</a:t>
            </a:fld>
            <a:endParaRPr lang="en-US"/>
          </a:p>
        </p:txBody>
      </p:sp>
    </p:spTree>
    <p:extLst>
      <p:ext uri="{BB962C8B-B14F-4D97-AF65-F5344CB8AC3E}">
        <p14:creationId xmlns:p14="http://schemas.microsoft.com/office/powerpoint/2010/main" val="2001560964"/>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D8F7-D4A9-4FB2-90A4-101F3C62EC84}"/>
              </a:ext>
            </a:extLst>
          </p:cNvPr>
          <p:cNvSpPr>
            <a:spLocks noGrp="1"/>
          </p:cNvSpPr>
          <p:nvPr>
            <p:ph type="title"/>
          </p:nvPr>
        </p:nvSpPr>
        <p:spPr>
          <a:xfrm>
            <a:off x="1280774" y="1043740"/>
            <a:ext cx="9384663" cy="3144931"/>
          </a:xfrm>
        </p:spPr>
        <p:txBody>
          <a:bodyPr/>
          <a:lstStyle/>
          <a:p>
            <a:pPr algn="ctr"/>
            <a:r>
              <a:rPr lang="en-US"/>
              <a:t>Data splitting into Train and Validation Set</a:t>
            </a:r>
          </a:p>
        </p:txBody>
      </p:sp>
      <p:sp>
        <p:nvSpPr>
          <p:cNvPr id="3" name="Slide Number Placeholder 2">
            <a:extLst>
              <a:ext uri="{FF2B5EF4-FFF2-40B4-BE49-F238E27FC236}">
                <a16:creationId xmlns:a16="http://schemas.microsoft.com/office/drawing/2014/main" id="{868A1197-C113-42FB-9EF6-71C173F1D280}"/>
              </a:ext>
            </a:extLst>
          </p:cNvPr>
          <p:cNvSpPr>
            <a:spLocks noGrp="1"/>
          </p:cNvSpPr>
          <p:nvPr>
            <p:ph type="sldNum" sz="quarter" idx="12"/>
          </p:nvPr>
        </p:nvSpPr>
        <p:spPr/>
        <p:txBody>
          <a:bodyPr/>
          <a:lstStyle/>
          <a:p>
            <a:fld id="{E1076ED0-0DB3-4879-AAE5-5C20D22C1DF4}" type="slidenum">
              <a:rPr lang="en-US" smtClean="0"/>
              <a:t>41</a:t>
            </a:fld>
            <a:endParaRPr lang="en-US"/>
          </a:p>
        </p:txBody>
      </p:sp>
    </p:spTree>
    <p:extLst>
      <p:ext uri="{BB962C8B-B14F-4D97-AF65-F5344CB8AC3E}">
        <p14:creationId xmlns:p14="http://schemas.microsoft.com/office/powerpoint/2010/main" val="4279182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D8F7-D4A9-4FB2-90A4-101F3C62EC84}"/>
              </a:ext>
            </a:extLst>
          </p:cNvPr>
          <p:cNvSpPr>
            <a:spLocks noGrp="1"/>
          </p:cNvSpPr>
          <p:nvPr>
            <p:ph type="title"/>
          </p:nvPr>
        </p:nvSpPr>
        <p:spPr/>
        <p:txBody>
          <a:bodyPr/>
          <a:lstStyle/>
          <a:p>
            <a:r>
              <a:rPr lang="en-US"/>
              <a:t>Split Data into Train and Validation Set</a:t>
            </a:r>
          </a:p>
        </p:txBody>
      </p:sp>
      <p:sp>
        <p:nvSpPr>
          <p:cNvPr id="3" name="Content Placeholder 2">
            <a:extLst>
              <a:ext uri="{FF2B5EF4-FFF2-40B4-BE49-F238E27FC236}">
                <a16:creationId xmlns:a16="http://schemas.microsoft.com/office/drawing/2014/main" id="{75DABE46-3BCB-4742-9B18-06ED9A7934B8}"/>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en-US">
                <a:ea typeface="+mn-lt"/>
                <a:cs typeface="+mn-lt"/>
              </a:rPr>
              <a:t>1. The split size is 80-20 </a:t>
            </a:r>
          </a:p>
          <a:p>
            <a:pPr>
              <a:lnSpc>
                <a:spcPct val="100000"/>
              </a:lnSpc>
              <a:spcBef>
                <a:spcPts val="0"/>
              </a:spcBef>
            </a:pPr>
            <a:endParaRPr lang="en-US">
              <a:ea typeface="+mn-lt"/>
              <a:cs typeface="+mn-lt"/>
            </a:endParaRPr>
          </a:p>
          <a:p>
            <a:pPr>
              <a:lnSpc>
                <a:spcPct val="100000"/>
              </a:lnSpc>
              <a:spcBef>
                <a:spcPts val="0"/>
              </a:spcBef>
            </a:pPr>
            <a:r>
              <a:rPr lang="en-US">
                <a:ea typeface="+mn-lt"/>
                <a:cs typeface="+mn-lt"/>
              </a:rPr>
              <a:t>2. The split is done randomly on the dataset</a:t>
            </a:r>
          </a:p>
          <a:p>
            <a:pPr>
              <a:lnSpc>
                <a:spcPct val="100000"/>
              </a:lnSpc>
              <a:spcBef>
                <a:spcPts val="0"/>
              </a:spcBef>
            </a:pPr>
            <a:endParaRPr lang="en-US">
              <a:ea typeface="+mn-lt"/>
              <a:cs typeface="+mn-lt"/>
            </a:endParaRPr>
          </a:p>
          <a:p>
            <a:pPr>
              <a:lnSpc>
                <a:spcPct val="100000"/>
              </a:lnSpc>
              <a:spcBef>
                <a:spcPts val="0"/>
              </a:spcBef>
            </a:pPr>
            <a:r>
              <a:rPr lang="en-US">
                <a:ea typeface="+mn-lt"/>
                <a:cs typeface="+mn-lt"/>
              </a:rPr>
              <a:t>3. As you can see there are 48k images in the training set and almost 12k to validate the model</a:t>
            </a:r>
          </a:p>
          <a:p>
            <a:pPr>
              <a:lnSpc>
                <a:spcPct val="100000"/>
              </a:lnSpc>
              <a:spcBef>
                <a:spcPts val="0"/>
              </a:spcBef>
            </a:pPr>
            <a:endParaRPr lang="en-US">
              <a:ea typeface="+mn-lt"/>
              <a:cs typeface="+mn-lt"/>
            </a:endParaRPr>
          </a:p>
          <a:p>
            <a:pPr>
              <a:lnSpc>
                <a:spcPct val="100000"/>
              </a:lnSpc>
              <a:spcBef>
                <a:spcPts val="0"/>
              </a:spcBef>
            </a:pPr>
            <a:endParaRPr lang="en-US">
              <a:ea typeface="+mn-lt"/>
              <a:cs typeface="+mn-lt"/>
            </a:endParaRPr>
          </a:p>
        </p:txBody>
      </p:sp>
      <p:pic>
        <p:nvPicPr>
          <p:cNvPr id="4" name="Picture 4" descr="Graphical user interface&#10;&#10;Description automatically generated">
            <a:extLst>
              <a:ext uri="{FF2B5EF4-FFF2-40B4-BE49-F238E27FC236}">
                <a16:creationId xmlns:a16="http://schemas.microsoft.com/office/drawing/2014/main" id="{691A29A5-ED2A-4B51-A6FC-513A5AAB2EB2}"/>
              </a:ext>
            </a:extLst>
          </p:cNvPr>
          <p:cNvPicPr>
            <a:picLocks noChangeAspect="1"/>
          </p:cNvPicPr>
          <p:nvPr/>
        </p:nvPicPr>
        <p:blipFill>
          <a:blip r:embed="rId2"/>
          <a:stretch>
            <a:fillRect/>
          </a:stretch>
        </p:blipFill>
        <p:spPr>
          <a:xfrm>
            <a:off x="971909" y="4785111"/>
            <a:ext cx="9500558" cy="1054647"/>
          </a:xfrm>
          <a:prstGeom prst="rect">
            <a:avLst/>
          </a:prstGeom>
        </p:spPr>
      </p:pic>
      <p:sp>
        <p:nvSpPr>
          <p:cNvPr id="5" name="Slide Number Placeholder 4">
            <a:extLst>
              <a:ext uri="{FF2B5EF4-FFF2-40B4-BE49-F238E27FC236}">
                <a16:creationId xmlns:a16="http://schemas.microsoft.com/office/drawing/2014/main" id="{057D1C9D-486D-4DCD-8F6F-E41471764D29}"/>
              </a:ext>
            </a:extLst>
          </p:cNvPr>
          <p:cNvSpPr>
            <a:spLocks noGrp="1"/>
          </p:cNvSpPr>
          <p:nvPr>
            <p:ph type="sldNum" sz="quarter" idx="12"/>
          </p:nvPr>
        </p:nvSpPr>
        <p:spPr/>
        <p:txBody>
          <a:bodyPr/>
          <a:lstStyle/>
          <a:p>
            <a:fld id="{E1076ED0-0DB3-4879-AAE5-5C20D22C1DF4}" type="slidenum">
              <a:rPr lang="en-US" smtClean="0"/>
              <a:t>42</a:t>
            </a:fld>
            <a:endParaRPr lang="en-US"/>
          </a:p>
        </p:txBody>
      </p:sp>
    </p:spTree>
    <p:extLst>
      <p:ext uri="{BB962C8B-B14F-4D97-AF65-F5344CB8AC3E}">
        <p14:creationId xmlns:p14="http://schemas.microsoft.com/office/powerpoint/2010/main" val="2933503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5433F9E1-2F3B-431B-9836-2CE8BC5E6A56}"/>
              </a:ext>
            </a:extLst>
          </p:cNvPr>
          <p:cNvSpPr>
            <a:spLocks noGrp="1"/>
          </p:cNvSpPr>
          <p:nvPr>
            <p:ph type="title"/>
          </p:nvPr>
        </p:nvSpPr>
        <p:spPr>
          <a:xfrm>
            <a:off x="525718" y="775402"/>
            <a:ext cx="5512288" cy="3926561"/>
          </a:xfrm>
        </p:spPr>
        <p:txBody>
          <a:bodyPr anchor="t">
            <a:normAutofit/>
          </a:bodyPr>
          <a:lstStyle/>
          <a:p>
            <a:r>
              <a:rPr lang="en-US"/>
              <a:t>Create a .tf dataset for training the model</a:t>
            </a:r>
          </a:p>
        </p:txBody>
      </p:sp>
      <p:grpSp>
        <p:nvGrpSpPr>
          <p:cNvPr id="7"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4526" y="777219"/>
            <a:ext cx="6871363" cy="1298220"/>
            <a:chOff x="-9788189" y="3374517"/>
            <a:chExt cx="17092816" cy="3229450"/>
          </a:xfrm>
          <a:solidFill>
            <a:schemeClr val="accent1"/>
          </a:solidFill>
        </p:grpSpPr>
        <p:sp>
          <p:nvSpPr>
            <p:cNvPr id="12"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788189" y="3374517"/>
              <a:ext cx="17083767" cy="3229450"/>
              <a:chOff x="-9788189" y="3374517"/>
              <a:chExt cx="17083767" cy="3229450"/>
            </a:xfrm>
            <a:grpFill/>
          </p:grpSpPr>
          <p:sp>
            <p:nvSpPr>
              <p:cNvPr id="14"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88189" y="6490239"/>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0C60E5EA-4F06-4EE5-B4F6-3113FDBF47B8}"/>
              </a:ext>
            </a:extLst>
          </p:cNvPr>
          <p:cNvSpPr>
            <a:spLocks noGrp="1"/>
          </p:cNvSpPr>
          <p:nvPr>
            <p:ph idx="1"/>
          </p:nvPr>
        </p:nvSpPr>
        <p:spPr>
          <a:xfrm>
            <a:off x="6444040" y="1114690"/>
            <a:ext cx="4478781" cy="4272562"/>
          </a:xfrm>
        </p:spPr>
        <p:txBody>
          <a:bodyPr vert="horz" lIns="91440" tIns="45720" rIns="91440" bIns="45720" rtlCol="0" anchor="t">
            <a:noAutofit/>
          </a:bodyPr>
          <a:lstStyle/>
          <a:p>
            <a:pPr>
              <a:lnSpc>
                <a:spcPct val="100000"/>
              </a:lnSpc>
            </a:pPr>
            <a:r>
              <a:rPr lang="en-US" sz="1600">
                <a:latin typeface="Consolas"/>
              </a:rPr>
              <a:t>The configuration we used for training are following </a:t>
            </a:r>
          </a:p>
          <a:p>
            <a:pPr>
              <a:lnSpc>
                <a:spcPct val="100000"/>
              </a:lnSpc>
            </a:pPr>
            <a:r>
              <a:rPr lang="en-US" sz="1600">
                <a:latin typeface="Consolas"/>
              </a:rPr>
              <a:t>1. BATCH SIZE = 64</a:t>
            </a:r>
          </a:p>
          <a:p>
            <a:pPr>
              <a:lnSpc>
                <a:spcPct val="100000"/>
              </a:lnSpc>
            </a:pPr>
            <a:r>
              <a:rPr lang="en-US" sz="1600">
                <a:latin typeface="Consolas"/>
              </a:rPr>
              <a:t>2. BUFFER SIZE = 1000</a:t>
            </a:r>
          </a:p>
          <a:p>
            <a:pPr>
              <a:lnSpc>
                <a:spcPct val="100000"/>
              </a:lnSpc>
            </a:pPr>
            <a:r>
              <a:rPr lang="en-US" sz="1600">
                <a:latin typeface="Consolas"/>
              </a:rPr>
              <a:t>3. Embeddings_dim = 256</a:t>
            </a:r>
          </a:p>
          <a:p>
            <a:pPr>
              <a:lnSpc>
                <a:spcPct val="100000"/>
              </a:lnSpc>
            </a:pPr>
            <a:r>
              <a:rPr lang="en-US" sz="1600">
                <a:latin typeface="Consolas"/>
              </a:rPr>
              <a:t>4. Units =512</a:t>
            </a:r>
          </a:p>
          <a:p>
            <a:pPr>
              <a:lnSpc>
                <a:spcPct val="100000"/>
              </a:lnSpc>
            </a:pPr>
            <a:r>
              <a:rPr lang="en-US" sz="1600">
                <a:latin typeface="Consolas"/>
              </a:rPr>
              <a:t>Shape of Vector extracted from Inception V3 is (64,2048)</a:t>
            </a:r>
          </a:p>
          <a:p>
            <a:pPr>
              <a:lnSpc>
                <a:spcPct val="100000"/>
              </a:lnSpc>
            </a:pPr>
            <a:r>
              <a:rPr lang="en-US" sz="1600">
                <a:latin typeface="Consolas"/>
              </a:rPr>
              <a:t>Therefore we specify two variables for the vector shape as follows:</a:t>
            </a:r>
          </a:p>
          <a:p>
            <a:pPr>
              <a:lnSpc>
                <a:spcPct val="100000"/>
              </a:lnSpc>
            </a:pPr>
            <a:r>
              <a:rPr lang="en-US" sz="1600">
                <a:latin typeface="Consolas"/>
              </a:rPr>
              <a:t>Features_shape = 2048</a:t>
            </a:r>
          </a:p>
          <a:p>
            <a:pPr>
              <a:lnSpc>
                <a:spcPct val="100000"/>
              </a:lnSpc>
            </a:pPr>
            <a:r>
              <a:rPr lang="en-US" sz="1600">
                <a:latin typeface="Consolas"/>
              </a:rPr>
              <a:t>Attention_feature _shape= 64</a:t>
            </a:r>
          </a:p>
        </p:txBody>
      </p:sp>
      <p:sp>
        <p:nvSpPr>
          <p:cNvPr id="19" name="Freeform: Shape 18">
            <a:extLst>
              <a:ext uri="{FF2B5EF4-FFF2-40B4-BE49-F238E27FC236}">
                <a16:creationId xmlns:a16="http://schemas.microsoft.com/office/drawing/2014/main" id="{808D4A0C-A317-468C-ABC7-9713599D8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100515"/>
            <a:ext cx="5486401" cy="1757485"/>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20">
            <a:extLst>
              <a:ext uri="{FF2B5EF4-FFF2-40B4-BE49-F238E27FC236}">
                <a16:creationId xmlns:a16="http://schemas.microsoft.com/office/drawing/2014/main" id="{66D15788-48EC-465C-BB15-0E2B97EE0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364" y="4799663"/>
            <a:ext cx="886141" cy="802496"/>
            <a:chOff x="10948005" y="3272152"/>
            <a:chExt cx="868640" cy="786648"/>
          </a:xfrm>
          <a:solidFill>
            <a:schemeClr val="accent1"/>
          </a:solidFill>
        </p:grpSpPr>
        <p:sp>
          <p:nvSpPr>
            <p:cNvPr id="22" name="Freeform: Shape 21">
              <a:extLst>
                <a:ext uri="{FF2B5EF4-FFF2-40B4-BE49-F238E27FC236}">
                  <a16:creationId xmlns:a16="http://schemas.microsoft.com/office/drawing/2014/main" id="{25CD05F5-33B9-4797-9B70-3606E7518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Freeform: Shape 22">
              <a:extLst>
                <a:ext uri="{FF2B5EF4-FFF2-40B4-BE49-F238E27FC236}">
                  <a16:creationId xmlns:a16="http://schemas.microsoft.com/office/drawing/2014/main" id="{77568428-5E56-452D-92CF-4FEBA58E08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ADF9CDED-1081-4C5D-B9D8-E4FFA1F2A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Graphic 12">
              <a:extLst>
                <a:ext uri="{FF2B5EF4-FFF2-40B4-BE49-F238E27FC236}">
                  <a16:creationId xmlns:a16="http://schemas.microsoft.com/office/drawing/2014/main" id="{3CC9677D-E092-475D-8E7E-C43C89DDA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5AC9D903-294F-42DE-B314-62EA405CB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BC6A8352-AF17-4A33-BC11-6D8E09184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427F3A2-6126-4803-9D2F-46C1F5F2B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85CBA7A-8A26-4BDD-9E29-81246C0F2D46}"/>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smtClean="0"/>
              <a:pPr>
                <a:spcAft>
                  <a:spcPts val="600"/>
                </a:spcAft>
              </a:pPr>
              <a:t>43</a:t>
            </a:fld>
            <a:endParaRPr lang="en-US"/>
          </a:p>
        </p:txBody>
      </p:sp>
    </p:spTree>
    <p:extLst>
      <p:ext uri="{BB962C8B-B14F-4D97-AF65-F5344CB8AC3E}">
        <p14:creationId xmlns:p14="http://schemas.microsoft.com/office/powerpoint/2010/main" val="4795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3F9E1-2F3B-431B-9836-2CE8BC5E6A56}"/>
              </a:ext>
            </a:extLst>
          </p:cNvPr>
          <p:cNvSpPr>
            <a:spLocks noGrp="1"/>
          </p:cNvSpPr>
          <p:nvPr>
            <p:ph type="title"/>
          </p:nvPr>
        </p:nvSpPr>
        <p:spPr>
          <a:xfrm>
            <a:off x="530742" y="971398"/>
            <a:ext cx="10432224" cy="920701"/>
          </a:xfrm>
        </p:spPr>
        <p:txBody>
          <a:bodyPr vert="horz" lIns="91440" tIns="45720" rIns="91440" bIns="45720" rtlCol="0" anchor="t">
            <a:normAutofit/>
          </a:bodyPr>
          <a:lstStyle/>
          <a:p>
            <a:r>
              <a:rPr lang="en-US" sz="3700"/>
              <a:t>Create a .tf dataset for training the model</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2721" y="972480"/>
            <a:ext cx="6957395" cy="917219"/>
            <a:chOff x="-10002197" y="3374517"/>
            <a:chExt cx="17306824" cy="2281673"/>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002197" y="3374517"/>
              <a:ext cx="17297775" cy="2281673"/>
              <a:chOff x="-10002197" y="3374517"/>
              <a:chExt cx="17297775" cy="2281673"/>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02197" y="5542462"/>
                <a:ext cx="241810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descr="Text, letter&#10;&#10;Description automatically generated">
            <a:extLst>
              <a:ext uri="{FF2B5EF4-FFF2-40B4-BE49-F238E27FC236}">
                <a16:creationId xmlns:a16="http://schemas.microsoft.com/office/drawing/2014/main" id="{F56248BA-5E87-44C8-A99B-E38296CD61B7}"/>
              </a:ext>
            </a:extLst>
          </p:cNvPr>
          <p:cNvPicPr>
            <a:picLocks noGrp="1" noChangeAspect="1"/>
          </p:cNvPicPr>
          <p:nvPr>
            <p:ph idx="1"/>
          </p:nvPr>
        </p:nvPicPr>
        <p:blipFill rotWithShape="1">
          <a:blip r:embed="rId2"/>
          <a:srcRect l="883" r="26515" b="-1"/>
          <a:stretch/>
        </p:blipFill>
        <p:spPr>
          <a:xfrm>
            <a:off x="6824" y="2882642"/>
            <a:ext cx="12178352" cy="4012518"/>
          </a:xfrm>
          <a:prstGeom prst="rect">
            <a:avLst/>
          </a:prstGeom>
        </p:spPr>
      </p:pic>
      <p:sp>
        <p:nvSpPr>
          <p:cNvPr id="3" name="Slide Number Placeholder 2">
            <a:extLst>
              <a:ext uri="{FF2B5EF4-FFF2-40B4-BE49-F238E27FC236}">
                <a16:creationId xmlns:a16="http://schemas.microsoft.com/office/drawing/2014/main" id="{EB82A42F-F6A3-42AB-898D-AD107C29866A}"/>
              </a:ext>
            </a:extLst>
          </p:cNvPr>
          <p:cNvSpPr>
            <a:spLocks noGrp="1"/>
          </p:cNvSpPr>
          <p:nvPr>
            <p:ph type="sldNum" sz="quarter" idx="12"/>
          </p:nvPr>
        </p:nvSpPr>
        <p:spPr/>
        <p:txBody>
          <a:bodyPr/>
          <a:lstStyle/>
          <a:p>
            <a:fld id="{E1076ED0-0DB3-4879-AAE5-5C20D22C1DF4}" type="slidenum">
              <a:rPr lang="en-US" smtClean="0"/>
              <a:t>44</a:t>
            </a:fld>
            <a:endParaRPr lang="en-US"/>
          </a:p>
        </p:txBody>
      </p:sp>
    </p:spTree>
    <p:extLst>
      <p:ext uri="{BB962C8B-B14F-4D97-AF65-F5344CB8AC3E}">
        <p14:creationId xmlns:p14="http://schemas.microsoft.com/office/powerpoint/2010/main" val="2704132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8581-CA0E-461A-8FD4-79B5107DE030}"/>
              </a:ext>
            </a:extLst>
          </p:cNvPr>
          <p:cNvSpPr>
            <a:spLocks noGrp="1"/>
          </p:cNvSpPr>
          <p:nvPr>
            <p:ph type="title"/>
          </p:nvPr>
        </p:nvSpPr>
        <p:spPr/>
        <p:txBody>
          <a:bodyPr/>
          <a:lstStyle/>
          <a:p>
            <a:r>
              <a:rPr lang="en-US"/>
              <a:t>Our model</a:t>
            </a:r>
          </a:p>
        </p:txBody>
      </p:sp>
      <p:sp>
        <p:nvSpPr>
          <p:cNvPr id="3" name="Content Placeholder 2">
            <a:extLst>
              <a:ext uri="{FF2B5EF4-FFF2-40B4-BE49-F238E27FC236}">
                <a16:creationId xmlns:a16="http://schemas.microsoft.com/office/drawing/2014/main" id="{4109A041-5211-4B21-B7FE-B5973F4D8769}"/>
              </a:ext>
            </a:extLst>
          </p:cNvPr>
          <p:cNvSpPr>
            <a:spLocks noGrp="1"/>
          </p:cNvSpPr>
          <p:nvPr>
            <p:ph idx="1"/>
          </p:nvPr>
        </p:nvSpPr>
        <p:spPr>
          <a:xfrm>
            <a:off x="525717" y="2521885"/>
            <a:ext cx="10077557" cy="3793460"/>
          </a:xfrm>
        </p:spPr>
        <p:txBody>
          <a:bodyPr vert="horz" lIns="91440" tIns="45720" rIns="91440" bIns="45720" rtlCol="0" anchor="t">
            <a:normAutofit fontScale="92500" lnSpcReduction="10000"/>
          </a:bodyPr>
          <a:lstStyle/>
          <a:p>
            <a:r>
              <a:rPr lang="en-US"/>
              <a:t>Our Model architecture is inspired by the example on </a:t>
            </a:r>
            <a:r>
              <a:rPr lang="en-US">
                <a:hlinkClick r:id="rId2"/>
              </a:rPr>
              <a:t>Tenserflow Website</a:t>
            </a:r>
            <a:r>
              <a:rPr lang="en-US"/>
              <a:t> and the following paper on this </a:t>
            </a:r>
            <a:r>
              <a:rPr lang="en-US">
                <a:hlinkClick r:id="rId3"/>
              </a:rPr>
              <a:t>link.</a:t>
            </a:r>
          </a:p>
          <a:p>
            <a:r>
              <a:rPr lang="en-US"/>
              <a:t>The general architecture is:</a:t>
            </a:r>
          </a:p>
          <a:p>
            <a:r>
              <a:rPr lang="en-US"/>
              <a:t>1. </a:t>
            </a:r>
            <a:r>
              <a:rPr lang="en-US">
                <a:ea typeface="+mn-lt"/>
                <a:cs typeface="+mn-lt"/>
              </a:rPr>
              <a:t> you extract the features from the lower convolutional layer of InceptionV3 giving us a vector of shape (8, 8, 2048).</a:t>
            </a:r>
          </a:p>
          <a:p>
            <a:r>
              <a:rPr lang="en-US"/>
              <a:t>2. </a:t>
            </a:r>
            <a:r>
              <a:rPr lang="en-US">
                <a:ea typeface="+mn-lt"/>
                <a:cs typeface="+mn-lt"/>
              </a:rPr>
              <a:t>You squash that to a shape of (64, 2048).</a:t>
            </a:r>
            <a:endParaRPr lang="en-US"/>
          </a:p>
          <a:p>
            <a:r>
              <a:rPr lang="en-US"/>
              <a:t>3. T</a:t>
            </a:r>
            <a:r>
              <a:rPr lang="en-US">
                <a:ea typeface="+mn-lt"/>
                <a:cs typeface="+mn-lt"/>
              </a:rPr>
              <a:t>his vector is then passed through the CNN Encoder (which consists of a single Fully connected layer).</a:t>
            </a:r>
          </a:p>
          <a:p>
            <a:endParaRPr lang="en-US">
              <a:ea typeface="+mn-lt"/>
              <a:cs typeface="+mn-lt"/>
            </a:endParaRPr>
          </a:p>
          <a:p>
            <a:pPr marL="342900" indent="-342900">
              <a:buChar char="•"/>
            </a:pPr>
            <a:r>
              <a:rPr lang="en-US"/>
              <a:t>4. </a:t>
            </a:r>
            <a:r>
              <a:rPr lang="en-US">
                <a:ea typeface="+mn-lt"/>
                <a:cs typeface="+mn-lt"/>
              </a:rPr>
              <a:t>The RNN (here GRU) attends over the image to predict the next word.</a:t>
            </a:r>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98695344-414B-4200-9BA9-EABCF7D047F1}"/>
              </a:ext>
            </a:extLst>
          </p:cNvPr>
          <p:cNvSpPr>
            <a:spLocks noGrp="1"/>
          </p:cNvSpPr>
          <p:nvPr>
            <p:ph type="sldNum" sz="quarter" idx="12"/>
          </p:nvPr>
        </p:nvSpPr>
        <p:spPr/>
        <p:txBody>
          <a:bodyPr/>
          <a:lstStyle/>
          <a:p>
            <a:fld id="{E1076ED0-0DB3-4879-AAE5-5C20D22C1DF4}" type="slidenum">
              <a:rPr lang="en-US" smtClean="0"/>
              <a:t>45</a:t>
            </a:fld>
            <a:endParaRPr lang="en-US"/>
          </a:p>
        </p:txBody>
      </p:sp>
    </p:spTree>
    <p:extLst>
      <p:ext uri="{BB962C8B-B14F-4D97-AF65-F5344CB8AC3E}">
        <p14:creationId xmlns:p14="http://schemas.microsoft.com/office/powerpoint/2010/main" val="1943002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E049CA-9100-4A77-8D2B-05D09DC1A86E}"/>
              </a:ext>
            </a:extLst>
          </p:cNvPr>
          <p:cNvSpPr>
            <a:spLocks noGrp="1"/>
          </p:cNvSpPr>
          <p:nvPr>
            <p:ph type="title"/>
          </p:nvPr>
        </p:nvSpPr>
        <p:spPr>
          <a:xfrm>
            <a:off x="517870" y="1160514"/>
            <a:ext cx="8192177" cy="976122"/>
          </a:xfrm>
        </p:spPr>
        <p:txBody>
          <a:bodyPr>
            <a:normAutofit/>
          </a:bodyPr>
          <a:lstStyle/>
          <a:p>
            <a:r>
              <a:rPr lang="en-US"/>
              <a:t>What is GRU LSTM Model ?</a:t>
            </a:r>
          </a:p>
        </p:txBody>
      </p:sp>
      <p:grpSp>
        <p:nvGrpSpPr>
          <p:cNvPr id="13"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2437035"/>
            <a:ext cx="1143069" cy="644689"/>
            <a:chOff x="4886325" y="1873658"/>
            <a:chExt cx="2709856" cy="1603728"/>
          </a:xfrm>
          <a:solidFill>
            <a:schemeClr val="accent1"/>
          </a:solidFill>
        </p:grpSpPr>
        <p:sp>
          <p:nvSpPr>
            <p:cNvPr id="14"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1873658"/>
              <a:ext cx="2701093" cy="1603728"/>
              <a:chOff x="4895088" y="1873658"/>
              <a:chExt cx="2701093" cy="1603728"/>
            </a:xfrm>
            <a:grpFill/>
          </p:grpSpPr>
          <p:sp>
            <p:nvSpPr>
              <p:cNvPr id="16"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78073" y="1873658"/>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1" name="Freeform: Shape 20">
            <a:extLst>
              <a:ext uri="{FF2B5EF4-FFF2-40B4-BE49-F238E27FC236}">
                <a16:creationId xmlns:a16="http://schemas.microsoft.com/office/drawing/2014/main" id="{A2597A8B-414A-4F6D-9710-2F1BE256E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94598" y="4164981"/>
            <a:ext cx="5997401" cy="26930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0C79726-DE48-4DDF-980D-E45096019CCF}"/>
              </a:ext>
            </a:extLst>
          </p:cNvPr>
          <p:cNvSpPr>
            <a:spLocks noGrp="1"/>
          </p:cNvSpPr>
          <p:nvPr>
            <p:ph idx="1"/>
          </p:nvPr>
        </p:nvSpPr>
        <p:spPr>
          <a:xfrm>
            <a:off x="689934" y="2942985"/>
            <a:ext cx="6805891" cy="2745750"/>
          </a:xfrm>
        </p:spPr>
        <p:txBody>
          <a:bodyPr vert="horz" lIns="91440" tIns="45720" rIns="91440" bIns="45720" rtlCol="0" anchor="t">
            <a:noAutofit/>
          </a:bodyPr>
          <a:lstStyle/>
          <a:p>
            <a:pPr>
              <a:lnSpc>
                <a:spcPct val="100000"/>
              </a:lnSpc>
            </a:pPr>
            <a:r>
              <a:rPr lang="en-US">
                <a:ea typeface="+mn-lt"/>
                <a:cs typeface="+mn-lt"/>
              </a:rPr>
              <a:t> GRU (Gated Recurrent Unit) aims to solve the </a:t>
            </a:r>
            <a:r>
              <a:rPr lang="en-US" b="1">
                <a:ea typeface="+mn-lt"/>
                <a:cs typeface="+mn-lt"/>
              </a:rPr>
              <a:t>vanishing gradient problem</a:t>
            </a:r>
            <a:r>
              <a:rPr lang="en-US">
                <a:ea typeface="+mn-lt"/>
                <a:cs typeface="+mn-lt"/>
              </a:rPr>
              <a:t> which comes with a standard recurrent neural network. GRU can also be considered as a variation on the LSTM because both are designed similarly and, in some cases, produce equally excellent results. </a:t>
            </a:r>
          </a:p>
          <a:p>
            <a:pPr>
              <a:lnSpc>
                <a:spcPct val="100000"/>
              </a:lnSpc>
            </a:pPr>
            <a:endParaRPr lang="en-US"/>
          </a:p>
          <a:p>
            <a:pPr>
              <a:lnSpc>
                <a:spcPct val="100000"/>
              </a:lnSpc>
            </a:pPr>
            <a:r>
              <a:rPr lang="en-US"/>
              <a:t>Both LSTM and GRU are type of RNN (Recurrent Neural Networks) that are powerful for modeling sequence data.</a:t>
            </a:r>
          </a:p>
          <a:p>
            <a:pPr>
              <a:lnSpc>
                <a:spcPct val="100000"/>
              </a:lnSpc>
            </a:pPr>
            <a:endParaRPr lang="en-US"/>
          </a:p>
        </p:txBody>
      </p:sp>
      <p:grpSp>
        <p:nvGrpSpPr>
          <p:cNvPr id="23" name="Group 22">
            <a:extLst>
              <a:ext uri="{FF2B5EF4-FFF2-40B4-BE49-F238E27FC236}">
                <a16:creationId xmlns:a16="http://schemas.microsoft.com/office/drawing/2014/main" id="{09BA142B-E03A-4CCD-8C46-8BDDD96AB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95435" y="4632160"/>
            <a:ext cx="886141" cy="802496"/>
            <a:chOff x="10948005" y="3272152"/>
            <a:chExt cx="868640" cy="786648"/>
          </a:xfrm>
          <a:solidFill>
            <a:schemeClr val="tx2">
              <a:lumMod val="60000"/>
              <a:lumOff val="40000"/>
            </a:schemeClr>
          </a:solidFill>
        </p:grpSpPr>
        <p:sp>
          <p:nvSpPr>
            <p:cNvPr id="24" name="Freeform: Shape 23">
              <a:extLst>
                <a:ext uri="{FF2B5EF4-FFF2-40B4-BE49-F238E27FC236}">
                  <a16:creationId xmlns:a16="http://schemas.microsoft.com/office/drawing/2014/main" id="{DD6B7380-D890-4F06-9C8B-9810CF45B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E9071096-5B07-42AC-9C76-6B3D847D0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E86A8581-41D2-4ED9-94DE-6EE3A38B2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CA390FC2-3FC4-4A52-A729-F9F03EE12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DA930EF0-907F-46F9-B728-0C189FCB4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F8E83A83-33D7-4E07-98AC-CA07C0F1E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A03248-3CE4-4D20-8293-BFDF226CD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2FA5E7A-9400-499C-BF13-DF68A392DAA9}"/>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smtClean="0"/>
              <a:pPr>
                <a:spcAft>
                  <a:spcPts val="600"/>
                </a:spcAft>
              </a:pPr>
              <a:t>46</a:t>
            </a:fld>
            <a:endParaRPr lang="en-US"/>
          </a:p>
        </p:txBody>
      </p:sp>
    </p:spTree>
    <p:extLst>
      <p:ext uri="{BB962C8B-B14F-4D97-AF65-F5344CB8AC3E}">
        <p14:creationId xmlns:p14="http://schemas.microsoft.com/office/powerpoint/2010/main" val="1407635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9"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50"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1"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81F7E-8A20-4BD5-B1E2-0950C35E5CD5}"/>
              </a:ext>
            </a:extLst>
          </p:cNvPr>
          <p:cNvSpPr>
            <a:spLocks noGrp="1"/>
          </p:cNvSpPr>
          <p:nvPr>
            <p:ph type="title"/>
          </p:nvPr>
        </p:nvSpPr>
        <p:spPr>
          <a:xfrm>
            <a:off x="2755290" y="639559"/>
            <a:ext cx="6855740" cy="1559798"/>
          </a:xfrm>
        </p:spPr>
        <p:txBody>
          <a:bodyPr vert="horz" lIns="91440" tIns="45720" rIns="91440" bIns="45720" rtlCol="0" anchor="t">
            <a:normAutofit/>
          </a:bodyPr>
          <a:lstStyle/>
          <a:p>
            <a:r>
              <a:rPr lang="en-US" sz="4000"/>
              <a:t>Our Model Architecture</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04495" y="972481"/>
            <a:ext cx="2225621" cy="499348"/>
            <a:chOff x="1768298" y="3374517"/>
            <a:chExt cx="5536329" cy="1242177"/>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768298" y="3374517"/>
              <a:ext cx="5527280" cy="1242177"/>
              <a:chOff x="1768298" y="3374517"/>
              <a:chExt cx="5527280" cy="1242177"/>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68298" y="4502966"/>
                <a:ext cx="241810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descr="Diagram&#10;&#10;Description automatically generated">
            <a:extLst>
              <a:ext uri="{FF2B5EF4-FFF2-40B4-BE49-F238E27FC236}">
                <a16:creationId xmlns:a16="http://schemas.microsoft.com/office/drawing/2014/main" id="{4A31E2D4-87B5-4C8F-BB92-92629A05134A}"/>
              </a:ext>
            </a:extLst>
          </p:cNvPr>
          <p:cNvPicPr>
            <a:picLocks noGrp="1" noChangeAspect="1"/>
          </p:cNvPicPr>
          <p:nvPr>
            <p:ph idx="1"/>
          </p:nvPr>
        </p:nvPicPr>
        <p:blipFill>
          <a:blip r:embed="rId2"/>
          <a:stretch>
            <a:fillRect/>
          </a:stretch>
        </p:blipFill>
        <p:spPr>
          <a:xfrm>
            <a:off x="1992961" y="2851111"/>
            <a:ext cx="8194304" cy="3400637"/>
          </a:xfrm>
          <a:prstGeom prst="rect">
            <a:avLst/>
          </a:prstGeom>
        </p:spPr>
      </p:pic>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49E236AB-D034-40A8-9085-E08512433231}"/>
              </a:ext>
            </a:extLst>
          </p:cNvPr>
          <p:cNvSpPr>
            <a:spLocks noGrp="1"/>
          </p:cNvSpPr>
          <p:nvPr>
            <p:ph type="sldNum" sz="quarter" idx="12"/>
          </p:nvPr>
        </p:nvSpPr>
        <p:spPr/>
        <p:txBody>
          <a:bodyPr/>
          <a:lstStyle/>
          <a:p>
            <a:fld id="{E1076ED0-0DB3-4879-AAE5-5C20D22C1DF4}" type="slidenum">
              <a:rPr lang="en-US" smtClean="0"/>
              <a:t>47</a:t>
            </a:fld>
            <a:endParaRPr lang="en-US"/>
          </a:p>
        </p:txBody>
      </p:sp>
    </p:spTree>
    <p:extLst>
      <p:ext uri="{BB962C8B-B14F-4D97-AF65-F5344CB8AC3E}">
        <p14:creationId xmlns:p14="http://schemas.microsoft.com/office/powerpoint/2010/main" val="479031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1EEB-0859-46CA-95CD-F0EC2A09544C}"/>
              </a:ext>
            </a:extLst>
          </p:cNvPr>
          <p:cNvSpPr>
            <a:spLocks noGrp="1"/>
          </p:cNvSpPr>
          <p:nvPr>
            <p:ph type="title"/>
          </p:nvPr>
        </p:nvSpPr>
        <p:spPr/>
        <p:txBody>
          <a:bodyPr/>
          <a:lstStyle/>
          <a:p>
            <a:r>
              <a:rPr lang="en-US"/>
              <a:t>Our Architecture thus far</a:t>
            </a:r>
          </a:p>
        </p:txBody>
      </p:sp>
      <p:pic>
        <p:nvPicPr>
          <p:cNvPr id="5" name="Picture 5" descr="Diagram&#10;&#10;Description automatically generated">
            <a:extLst>
              <a:ext uri="{FF2B5EF4-FFF2-40B4-BE49-F238E27FC236}">
                <a16:creationId xmlns:a16="http://schemas.microsoft.com/office/drawing/2014/main" id="{A777CF85-11AA-41FA-8EED-FC4935166374}"/>
              </a:ext>
            </a:extLst>
          </p:cNvPr>
          <p:cNvPicPr>
            <a:picLocks noGrp="1" noChangeAspect="1"/>
          </p:cNvPicPr>
          <p:nvPr>
            <p:ph idx="1"/>
          </p:nvPr>
        </p:nvPicPr>
        <p:blipFill>
          <a:blip r:embed="rId2"/>
          <a:stretch>
            <a:fillRect/>
          </a:stretch>
        </p:blipFill>
        <p:spPr>
          <a:xfrm>
            <a:off x="2119235" y="2277470"/>
            <a:ext cx="8328257" cy="4339799"/>
          </a:xfrm>
        </p:spPr>
      </p:pic>
      <p:sp>
        <p:nvSpPr>
          <p:cNvPr id="4" name="Slide Number Placeholder 3">
            <a:extLst>
              <a:ext uri="{FF2B5EF4-FFF2-40B4-BE49-F238E27FC236}">
                <a16:creationId xmlns:a16="http://schemas.microsoft.com/office/drawing/2014/main" id="{F0618B12-68E3-46E4-B8D6-EEFCD56B6235}"/>
              </a:ext>
            </a:extLst>
          </p:cNvPr>
          <p:cNvSpPr>
            <a:spLocks noGrp="1"/>
          </p:cNvSpPr>
          <p:nvPr>
            <p:ph type="sldNum" sz="quarter" idx="12"/>
          </p:nvPr>
        </p:nvSpPr>
        <p:spPr/>
        <p:txBody>
          <a:bodyPr/>
          <a:lstStyle/>
          <a:p>
            <a:fld id="{E1076ED0-0DB3-4879-AAE5-5C20D22C1DF4}" type="slidenum">
              <a:rPr lang="en-US" smtClean="0"/>
              <a:t>48</a:t>
            </a:fld>
            <a:endParaRPr lang="en-US"/>
          </a:p>
        </p:txBody>
      </p:sp>
    </p:spTree>
    <p:extLst>
      <p:ext uri="{BB962C8B-B14F-4D97-AF65-F5344CB8AC3E}">
        <p14:creationId xmlns:p14="http://schemas.microsoft.com/office/powerpoint/2010/main" val="1861883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A845-816E-422E-BDE2-AC5743E20016}"/>
              </a:ext>
            </a:extLst>
          </p:cNvPr>
          <p:cNvSpPr>
            <a:spLocks noGrp="1"/>
          </p:cNvSpPr>
          <p:nvPr>
            <p:ph type="title"/>
          </p:nvPr>
        </p:nvSpPr>
        <p:spPr>
          <a:xfrm>
            <a:off x="751349" y="210583"/>
            <a:ext cx="10077557" cy="1325563"/>
          </a:xfrm>
        </p:spPr>
        <p:txBody>
          <a:bodyPr/>
          <a:lstStyle/>
          <a:p>
            <a:pPr algn="ctr"/>
            <a:r>
              <a:rPr lang="en-US"/>
              <a:t>Example</a:t>
            </a:r>
          </a:p>
        </p:txBody>
      </p:sp>
      <p:pic>
        <p:nvPicPr>
          <p:cNvPr id="4" name="Picture 4" descr="A picture containing graphical user interface&#10;&#10;Description automatically generated">
            <a:extLst>
              <a:ext uri="{FF2B5EF4-FFF2-40B4-BE49-F238E27FC236}">
                <a16:creationId xmlns:a16="http://schemas.microsoft.com/office/drawing/2014/main" id="{56814516-3526-42CD-93DA-46BCE90236D0}"/>
              </a:ext>
            </a:extLst>
          </p:cNvPr>
          <p:cNvPicPr>
            <a:picLocks noGrp="1" noChangeAspect="1"/>
          </p:cNvPicPr>
          <p:nvPr>
            <p:ph idx="1"/>
          </p:nvPr>
        </p:nvPicPr>
        <p:blipFill>
          <a:blip r:embed="rId2"/>
          <a:stretch>
            <a:fillRect/>
          </a:stretch>
        </p:blipFill>
        <p:spPr>
          <a:xfrm>
            <a:off x="2091088" y="1932413"/>
            <a:ext cx="8197647" cy="4526705"/>
          </a:xfrm>
        </p:spPr>
      </p:pic>
      <p:sp>
        <p:nvSpPr>
          <p:cNvPr id="3" name="Slide Number Placeholder 2">
            <a:extLst>
              <a:ext uri="{FF2B5EF4-FFF2-40B4-BE49-F238E27FC236}">
                <a16:creationId xmlns:a16="http://schemas.microsoft.com/office/drawing/2014/main" id="{82199367-8BBE-4344-AF14-78336A6ECE66}"/>
              </a:ext>
            </a:extLst>
          </p:cNvPr>
          <p:cNvSpPr>
            <a:spLocks noGrp="1"/>
          </p:cNvSpPr>
          <p:nvPr>
            <p:ph type="sldNum" sz="quarter" idx="12"/>
          </p:nvPr>
        </p:nvSpPr>
        <p:spPr/>
        <p:txBody>
          <a:bodyPr/>
          <a:lstStyle/>
          <a:p>
            <a:fld id="{E1076ED0-0DB3-4879-AAE5-5C20D22C1DF4}" type="slidenum">
              <a:rPr lang="en-US" smtClean="0"/>
              <a:t>49</a:t>
            </a:fld>
            <a:endParaRPr lang="en-US"/>
          </a:p>
        </p:txBody>
      </p:sp>
    </p:spTree>
    <p:extLst>
      <p:ext uri="{BB962C8B-B14F-4D97-AF65-F5344CB8AC3E}">
        <p14:creationId xmlns:p14="http://schemas.microsoft.com/office/powerpoint/2010/main" val="3315342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169F505C-1EBC-4BAB-ADCF-041509B67730}"/>
              </a:ext>
            </a:extLst>
          </p:cNvPr>
          <p:cNvSpPr>
            <a:spLocks noGrp="1"/>
          </p:cNvSpPr>
          <p:nvPr>
            <p:ph type="title"/>
          </p:nvPr>
        </p:nvSpPr>
        <p:spPr>
          <a:xfrm>
            <a:off x="525717" y="922261"/>
            <a:ext cx="5566263" cy="975769"/>
          </a:xfrm>
        </p:spPr>
        <p:txBody>
          <a:bodyPr>
            <a:normAutofit/>
          </a:bodyPr>
          <a:lstStyle/>
          <a:p>
            <a:r>
              <a:rPr lang="en-US"/>
              <a:t>Training the Model</a:t>
            </a:r>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1982890"/>
            <a:ext cx="1119725" cy="644693"/>
            <a:chOff x="4886325" y="1873658"/>
            <a:chExt cx="2785365" cy="160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1873658"/>
              <a:ext cx="2776602" cy="1603728"/>
              <a:chOff x="4895088" y="1873658"/>
              <a:chExt cx="2776602" cy="160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53583" y="1873658"/>
                <a:ext cx="2418107"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BDED647-6D98-4EB1-BD81-FE1F872EF1A8}"/>
              </a:ext>
            </a:extLst>
          </p:cNvPr>
          <p:cNvSpPr>
            <a:spLocks noGrp="1"/>
          </p:cNvSpPr>
          <p:nvPr>
            <p:ph idx="1"/>
          </p:nvPr>
        </p:nvSpPr>
        <p:spPr>
          <a:xfrm>
            <a:off x="525717" y="2353975"/>
            <a:ext cx="5566263" cy="3734578"/>
          </a:xfrm>
        </p:spPr>
        <p:txBody>
          <a:bodyPr vert="horz" lIns="91440" tIns="45720" rIns="91440" bIns="45720" rtlCol="0" anchor="t">
            <a:noAutofit/>
          </a:bodyPr>
          <a:lstStyle/>
          <a:p>
            <a:pPr marL="457200" indent="-457200">
              <a:lnSpc>
                <a:spcPct val="100000"/>
              </a:lnSpc>
              <a:buAutoNum type="arabicPeriod"/>
            </a:pPr>
            <a:r>
              <a:rPr lang="en-US" sz="1400" b="1">
                <a:ea typeface="+mn-lt"/>
                <a:cs typeface="+mn-lt"/>
              </a:rPr>
              <a:t>We extract the features stored in the respective </a:t>
            </a:r>
            <a:r>
              <a:rPr lang="en-US" sz="1400" b="1">
                <a:latin typeface="Consolas"/>
              </a:rPr>
              <a:t>.</a:t>
            </a:r>
            <a:r>
              <a:rPr lang="en-US" sz="1400" b="1" err="1">
                <a:latin typeface="Consolas"/>
              </a:rPr>
              <a:t>npy</a:t>
            </a:r>
            <a:r>
              <a:rPr lang="en-US" sz="1400" b="1">
                <a:ea typeface="+mn-lt"/>
                <a:cs typeface="+mn-lt"/>
              </a:rPr>
              <a:t> files and then pass those features through the encoder.</a:t>
            </a:r>
            <a:endParaRPr lang="en-US" sz="1400" b="1"/>
          </a:p>
          <a:p>
            <a:pPr marL="457200" indent="-457200">
              <a:lnSpc>
                <a:spcPct val="100000"/>
              </a:lnSpc>
              <a:buAutoNum type="arabicPeriod"/>
            </a:pPr>
            <a:r>
              <a:rPr lang="en-US" sz="1400" b="1">
                <a:ea typeface="+mn-lt"/>
                <a:cs typeface="+mn-lt"/>
              </a:rPr>
              <a:t>The encoder output, hidden state(initialized to 0) and the decoder input (which is the start token) is passed to the decoder.</a:t>
            </a:r>
            <a:endParaRPr lang="en-US" sz="1400" b="1"/>
          </a:p>
          <a:p>
            <a:pPr marL="457200" indent="-457200">
              <a:lnSpc>
                <a:spcPct val="100000"/>
              </a:lnSpc>
              <a:buAutoNum type="arabicPeriod"/>
            </a:pPr>
            <a:r>
              <a:rPr lang="en-US" sz="1400" b="1">
                <a:ea typeface="+mn-lt"/>
                <a:cs typeface="+mn-lt"/>
              </a:rPr>
              <a:t>The decoder returns the predictions and the decoder hidden state.</a:t>
            </a:r>
            <a:endParaRPr lang="en-US" sz="1400" b="1"/>
          </a:p>
          <a:p>
            <a:pPr marL="457200" indent="-457200">
              <a:lnSpc>
                <a:spcPct val="100000"/>
              </a:lnSpc>
              <a:buAutoNum type="arabicPeriod"/>
            </a:pPr>
            <a:r>
              <a:rPr lang="en-US" sz="1400" b="1">
                <a:ea typeface="+mn-lt"/>
                <a:cs typeface="+mn-lt"/>
              </a:rPr>
              <a:t>The decoder hidden state is then passed back into the model and the predictions are used to calculate the loss.</a:t>
            </a:r>
            <a:endParaRPr lang="en-US" sz="1400" b="1"/>
          </a:p>
          <a:p>
            <a:pPr marL="457200" indent="-457200">
              <a:lnSpc>
                <a:spcPct val="100000"/>
              </a:lnSpc>
              <a:buAutoNum type="arabicPeriod"/>
            </a:pPr>
            <a:r>
              <a:rPr lang="en-US" sz="1400" b="1">
                <a:ea typeface="+mn-lt"/>
                <a:cs typeface="+mn-lt"/>
              </a:rPr>
              <a:t>Use teacher forcing to decide the next input to the decoder.</a:t>
            </a:r>
            <a:endParaRPr lang="en-US" sz="1400" b="1"/>
          </a:p>
          <a:p>
            <a:pPr marL="457200" indent="-457200">
              <a:lnSpc>
                <a:spcPct val="100000"/>
              </a:lnSpc>
              <a:buAutoNum type="arabicPeriod"/>
            </a:pPr>
            <a:r>
              <a:rPr lang="en-US" sz="1400" b="1">
                <a:ea typeface="+mn-lt"/>
                <a:cs typeface="+mn-lt"/>
              </a:rPr>
              <a:t>Teacher forcing is the technique where the target word is passed as the next input to the decoder.</a:t>
            </a:r>
            <a:endParaRPr lang="en-US" sz="1400" b="1"/>
          </a:p>
          <a:p>
            <a:pPr marL="457200" indent="-457200">
              <a:lnSpc>
                <a:spcPct val="100000"/>
              </a:lnSpc>
              <a:buAutoNum type="arabicPeriod"/>
            </a:pPr>
            <a:r>
              <a:rPr lang="en-US" sz="1400" b="1">
                <a:ea typeface="+mn-lt"/>
                <a:cs typeface="+mn-lt"/>
              </a:rPr>
              <a:t>The final step is to calculate the gradients and apply it to the optimizer and backpropagate.</a:t>
            </a:r>
            <a:endParaRPr lang="en-US" sz="1400" b="1"/>
          </a:p>
          <a:p>
            <a:pPr>
              <a:lnSpc>
                <a:spcPct val="100000"/>
              </a:lnSpc>
            </a:pPr>
            <a:endParaRPr lang="en-US" sz="1400" b="1"/>
          </a:p>
          <a:p>
            <a:pPr marL="457200" indent="-457200">
              <a:lnSpc>
                <a:spcPct val="100000"/>
              </a:lnSpc>
              <a:buAutoNum type="arabicPeriod"/>
            </a:pPr>
            <a:endParaRPr lang="en-US" sz="1400" b="1"/>
          </a:p>
        </p:txBody>
      </p:sp>
      <p:pic>
        <p:nvPicPr>
          <p:cNvPr id="5" name="Picture 4">
            <a:extLst>
              <a:ext uri="{FF2B5EF4-FFF2-40B4-BE49-F238E27FC236}">
                <a16:creationId xmlns:a16="http://schemas.microsoft.com/office/drawing/2014/main" id="{D7E6BCC6-5B32-4C43-BA1F-D8253EBF76A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050" r="19050"/>
          <a:stretch/>
        </p:blipFill>
        <p:spPr>
          <a:xfrm>
            <a:off x="6531789" y="10"/>
            <a:ext cx="5660211" cy="6857990"/>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A4BDCE1B-388A-4C04-B1BF-E7FEC3A315E7}"/>
              </a:ext>
            </a:extLst>
          </p:cNvPr>
          <p:cNvSpPr txBox="1"/>
          <p:nvPr/>
        </p:nvSpPr>
        <p:spPr>
          <a:xfrm>
            <a:off x="6532563" y="6858000"/>
            <a:ext cx="5659437" cy="317500"/>
          </a:xfrm>
          <a:prstGeom prst="rect">
            <a:avLst/>
          </a:prstGeom>
        </p:spPr>
        <p:txBody>
          <a:bodyPr>
            <a:normAutofit fontScale="77500" lnSpcReduction="20000"/>
          </a:bodyPr>
          <a:lstStyle/>
          <a:p>
            <a:r>
              <a:rPr lang="en-US">
                <a:hlinkClick r:id="rId3"/>
              </a:rPr>
              <a:t>This Photo</a:t>
            </a:r>
            <a:r>
              <a:rPr lang="en-US"/>
              <a:t> by Unknown author is licensed under </a:t>
            </a:r>
            <a:r>
              <a:rPr lang="en-US">
                <a:hlinkClick r:id="rId4"/>
              </a:rPr>
              <a:t>CC BY-NC-ND</a:t>
            </a:r>
            <a:r>
              <a:rPr lang="en-US"/>
              <a:t>.</a:t>
            </a:r>
          </a:p>
        </p:txBody>
      </p:sp>
      <p:sp>
        <p:nvSpPr>
          <p:cNvPr id="6" name="Slide Number Placeholder 5">
            <a:extLst>
              <a:ext uri="{FF2B5EF4-FFF2-40B4-BE49-F238E27FC236}">
                <a16:creationId xmlns:a16="http://schemas.microsoft.com/office/drawing/2014/main" id="{85C5E0D7-182E-4B3E-B41F-055F841A4FCE}"/>
              </a:ext>
            </a:extLst>
          </p:cNvPr>
          <p:cNvSpPr>
            <a:spLocks noGrp="1"/>
          </p:cNvSpPr>
          <p:nvPr>
            <p:ph type="sldNum" sz="quarter" idx="12"/>
          </p:nvPr>
        </p:nvSpPr>
        <p:spPr/>
        <p:txBody>
          <a:bodyPr/>
          <a:lstStyle/>
          <a:p>
            <a:fld id="{E1076ED0-0DB3-4879-AAE5-5C20D22C1DF4}" type="slidenum">
              <a:rPr lang="en-US" smtClean="0"/>
              <a:t>50</a:t>
            </a:fld>
            <a:endParaRPr lang="en-US"/>
          </a:p>
        </p:txBody>
      </p:sp>
    </p:spTree>
    <p:extLst>
      <p:ext uri="{BB962C8B-B14F-4D97-AF65-F5344CB8AC3E}">
        <p14:creationId xmlns:p14="http://schemas.microsoft.com/office/powerpoint/2010/main" val="282776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7" name="Freeform: Shape 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55C004-344F-4D4F-B4DB-262E35FC5BD3}"/>
              </a:ext>
            </a:extLst>
          </p:cNvPr>
          <p:cNvSpPr>
            <a:spLocks noGrp="1"/>
          </p:cNvSpPr>
          <p:nvPr>
            <p:ph type="title"/>
          </p:nvPr>
        </p:nvSpPr>
        <p:spPr>
          <a:xfrm>
            <a:off x="525717" y="787068"/>
            <a:ext cx="7602283" cy="1455091"/>
          </a:xfrm>
        </p:spPr>
        <p:txBody>
          <a:bodyPr>
            <a:normAutofit/>
          </a:bodyPr>
          <a:lstStyle/>
          <a:p>
            <a:r>
              <a:rPr lang="en-US">
                <a:ea typeface="+mj-lt"/>
                <a:cs typeface="+mj-lt"/>
              </a:rPr>
              <a:t>Introduction  (Contd)</a:t>
            </a:r>
            <a:endParaRPr lang="en-US"/>
          </a:p>
        </p:txBody>
      </p:sp>
      <p:grpSp>
        <p:nvGrpSpPr>
          <p:cNvPr id="48"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376175"/>
            <a:ext cx="1070564" cy="251398"/>
            <a:chOff x="4886325" y="2852008"/>
            <a:chExt cx="2663075" cy="625378"/>
          </a:xfrm>
          <a:solidFill>
            <a:schemeClr val="accent1"/>
          </a:solidFill>
        </p:grpSpPr>
        <p:sp>
          <p:nvSpPr>
            <p:cNvPr id="1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2852008"/>
              <a:ext cx="2654312" cy="625378"/>
              <a:chOff x="4895088" y="2852008"/>
              <a:chExt cx="2654312" cy="625378"/>
            </a:xfrm>
            <a:grpFill/>
          </p:grpSpPr>
          <p:sp>
            <p:nvSpPr>
              <p:cNvPr id="1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1292" y="2852008"/>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50F3A83E-985F-4F0D-A14D-B5E399C4FB75}"/>
              </a:ext>
            </a:extLst>
          </p:cNvPr>
          <p:cNvSpPr>
            <a:spLocks noGrp="1"/>
          </p:cNvSpPr>
          <p:nvPr>
            <p:ph idx="1"/>
          </p:nvPr>
        </p:nvSpPr>
        <p:spPr>
          <a:xfrm>
            <a:off x="525717" y="2796427"/>
            <a:ext cx="7602283" cy="3274503"/>
          </a:xfrm>
        </p:spPr>
        <p:txBody>
          <a:bodyPr vert="horz" lIns="91440" tIns="45720" rIns="91440" bIns="45720" rtlCol="0">
            <a:normAutofit/>
          </a:bodyPr>
          <a:lstStyle/>
          <a:p>
            <a:pPr marL="342900" indent="-342900">
              <a:lnSpc>
                <a:spcPct val="100000"/>
              </a:lnSpc>
              <a:buFont typeface="Wingdings" panose="020B0604020202020204" pitchFamily="34" charset="0"/>
              <a:buChar char="ü"/>
            </a:pPr>
            <a:r>
              <a:rPr lang="en-US" sz="1900">
                <a:ea typeface="+mn-lt"/>
                <a:cs typeface="+mn-lt"/>
              </a:rPr>
              <a:t>Two big challenges:</a:t>
            </a:r>
          </a:p>
          <a:p>
            <a:pPr marL="914400" indent="-457200">
              <a:lnSpc>
                <a:spcPct val="100000"/>
              </a:lnSpc>
              <a:buAutoNum type="arabicPeriod"/>
            </a:pPr>
            <a:r>
              <a:rPr lang="en-US" sz="1900">
                <a:ea typeface="+mn-lt"/>
                <a:cs typeface="+mn-lt"/>
              </a:rPr>
              <a:t>The computer is expected to describe what humans are interested.</a:t>
            </a:r>
          </a:p>
          <a:p>
            <a:pPr marL="914400" indent="-457200">
              <a:lnSpc>
                <a:spcPct val="100000"/>
              </a:lnSpc>
              <a:buAutoNum type="arabicPeriod"/>
            </a:pPr>
            <a:r>
              <a:rPr lang="en-US" sz="1900">
                <a:ea typeface="+mn-lt"/>
                <a:cs typeface="+mn-lt"/>
              </a:rPr>
              <a:t>Alignment between visual concepts and semantic concepts needs to be more precise</a:t>
            </a:r>
            <a:endParaRPr lang="en-US" sz="1900"/>
          </a:p>
          <a:p>
            <a:pPr>
              <a:lnSpc>
                <a:spcPct val="100000"/>
              </a:lnSpc>
            </a:pPr>
            <a:endParaRPr lang="en-US" sz="1900"/>
          </a:p>
          <a:p>
            <a:pPr marL="342900" indent="-342900">
              <a:lnSpc>
                <a:spcPct val="100000"/>
              </a:lnSpc>
              <a:buFont typeface="Wingdings" panose="020B0604020202020204" pitchFamily="34" charset="0"/>
              <a:buChar char="ü"/>
            </a:pPr>
            <a:r>
              <a:rPr lang="en-US" sz="1900">
                <a:ea typeface="+mn-lt"/>
                <a:cs typeface="+mn-lt"/>
              </a:rPr>
              <a:t>The motivation of this paper is to bridge the gap between the understanding of visual content and the sentence generation</a:t>
            </a:r>
            <a:endParaRPr lang="en-US" sz="1900"/>
          </a:p>
        </p:txBody>
      </p:sp>
      <p:sp>
        <p:nvSpPr>
          <p:cNvPr id="49" name="Freeform: Shape 19">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0" name="Group 21">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28">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9CFF960-2300-44AA-A7A5-700F43254827}"/>
              </a:ext>
            </a:extLst>
          </p:cNvPr>
          <p:cNvSpPr>
            <a:spLocks noGrp="1"/>
          </p:cNvSpPr>
          <p:nvPr>
            <p:ph type="sldNum" sz="quarter" idx="12"/>
          </p:nvPr>
        </p:nvSpPr>
        <p:spPr/>
        <p:txBody>
          <a:bodyPr/>
          <a:lstStyle/>
          <a:p>
            <a:fld id="{E1076ED0-0DB3-4879-AAE5-5C20D22C1DF4}" type="slidenum">
              <a:rPr lang="en-US" smtClean="0"/>
              <a:t>5</a:t>
            </a:fld>
            <a:endParaRPr lang="en-US"/>
          </a:p>
        </p:txBody>
      </p:sp>
    </p:spTree>
    <p:extLst>
      <p:ext uri="{BB962C8B-B14F-4D97-AF65-F5344CB8AC3E}">
        <p14:creationId xmlns:p14="http://schemas.microsoft.com/office/powerpoint/2010/main" val="164349776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CE1FFFF6-61E9-4465-A071-50B95D9A5AAD}"/>
              </a:ext>
            </a:extLst>
          </p:cNvPr>
          <p:cNvSpPr>
            <a:spLocks noGrp="1"/>
          </p:cNvSpPr>
          <p:nvPr>
            <p:ph type="title"/>
          </p:nvPr>
        </p:nvSpPr>
        <p:spPr>
          <a:xfrm>
            <a:off x="6805989" y="627294"/>
            <a:ext cx="4759713" cy="1455091"/>
          </a:xfrm>
        </p:spPr>
        <p:txBody>
          <a:bodyPr>
            <a:normAutofit/>
          </a:bodyPr>
          <a:lstStyle/>
          <a:p>
            <a:r>
              <a:rPr lang="en-US"/>
              <a:t>Training the Model </a:t>
            </a:r>
          </a:p>
        </p:txBody>
      </p:sp>
      <p:pic>
        <p:nvPicPr>
          <p:cNvPr id="5" name="Picture 5" descr="Chart, line chart&#10;&#10;Description automatically generated">
            <a:extLst>
              <a:ext uri="{FF2B5EF4-FFF2-40B4-BE49-F238E27FC236}">
                <a16:creationId xmlns:a16="http://schemas.microsoft.com/office/drawing/2014/main" id="{356534F0-3119-4DFD-A1A8-52C44B02AC3B}"/>
              </a:ext>
            </a:extLst>
          </p:cNvPr>
          <p:cNvPicPr>
            <a:picLocks noChangeAspect="1"/>
          </p:cNvPicPr>
          <p:nvPr/>
        </p:nvPicPr>
        <p:blipFill>
          <a:blip r:embed="rId2"/>
          <a:stretch>
            <a:fillRect/>
          </a:stretch>
        </p:blipFill>
        <p:spPr>
          <a:xfrm>
            <a:off x="1067894" y="629777"/>
            <a:ext cx="4680440" cy="2667851"/>
          </a:xfrm>
          <a:prstGeom prst="rect">
            <a:avLst/>
          </a:prstGeom>
        </p:spPr>
      </p:pic>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02634" y="2167239"/>
            <a:ext cx="972241" cy="460334"/>
            <a:chOff x="4886325" y="2332259"/>
            <a:chExt cx="2418492" cy="1145127"/>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2332259"/>
              <a:ext cx="2418108" cy="1145127"/>
              <a:chOff x="4886709" y="2332259"/>
              <a:chExt cx="2418108" cy="1145127"/>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2332259"/>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descr="Text&#10;&#10;Description automatically generated">
            <a:extLst>
              <a:ext uri="{FF2B5EF4-FFF2-40B4-BE49-F238E27FC236}">
                <a16:creationId xmlns:a16="http://schemas.microsoft.com/office/drawing/2014/main" id="{F1E59EE1-FAB6-4E81-96CC-F2E74CAF49F3}"/>
              </a:ext>
            </a:extLst>
          </p:cNvPr>
          <p:cNvPicPr>
            <a:picLocks noChangeAspect="1"/>
          </p:cNvPicPr>
          <p:nvPr/>
        </p:nvPicPr>
        <p:blipFill>
          <a:blip r:embed="rId3"/>
          <a:stretch>
            <a:fillRect/>
          </a:stretch>
        </p:blipFill>
        <p:spPr>
          <a:xfrm>
            <a:off x="578009" y="3726466"/>
            <a:ext cx="5660211" cy="2307712"/>
          </a:xfrm>
          <a:prstGeom prst="rect">
            <a:avLst/>
          </a:prstGeom>
        </p:spPr>
      </p:pic>
      <p:sp>
        <p:nvSpPr>
          <p:cNvPr id="3" name="Content Placeholder 2">
            <a:extLst>
              <a:ext uri="{FF2B5EF4-FFF2-40B4-BE49-F238E27FC236}">
                <a16:creationId xmlns:a16="http://schemas.microsoft.com/office/drawing/2014/main" id="{87E27B5C-A481-4146-9781-7766DA7A1985}"/>
              </a:ext>
            </a:extLst>
          </p:cNvPr>
          <p:cNvSpPr>
            <a:spLocks noGrp="1"/>
          </p:cNvSpPr>
          <p:nvPr>
            <p:ph idx="1"/>
          </p:nvPr>
        </p:nvSpPr>
        <p:spPr>
          <a:xfrm>
            <a:off x="7002634" y="2796427"/>
            <a:ext cx="4206649" cy="3274503"/>
          </a:xfrm>
        </p:spPr>
        <p:txBody>
          <a:bodyPr vert="horz" lIns="91440" tIns="45720" rIns="91440" bIns="45720" rtlCol="0">
            <a:normAutofit/>
          </a:bodyPr>
          <a:lstStyle/>
          <a:p>
            <a:r>
              <a:rPr lang="en-US"/>
              <a:t>1. For the purpose of training we have used 25 EPOOCH to train our model.</a:t>
            </a:r>
          </a:p>
          <a:p>
            <a:r>
              <a:rPr lang="en-US"/>
              <a:t>2. The training loss was 28.01 % </a:t>
            </a:r>
          </a:p>
          <a:p>
            <a:r>
              <a:rPr lang="en-US"/>
              <a:t>3. To speed up the training we used GPU on Google colab and it took almost 1.5 hour to train ! </a:t>
            </a:r>
          </a:p>
        </p:txBody>
      </p:sp>
      <p:sp>
        <p:nvSpPr>
          <p:cNvPr id="6" name="Slide Number Placeholder 5">
            <a:extLst>
              <a:ext uri="{FF2B5EF4-FFF2-40B4-BE49-F238E27FC236}">
                <a16:creationId xmlns:a16="http://schemas.microsoft.com/office/drawing/2014/main" id="{9F619CAF-C1DD-4193-BE93-D82003E6D378}"/>
              </a:ext>
            </a:extLst>
          </p:cNvPr>
          <p:cNvSpPr>
            <a:spLocks noGrp="1"/>
          </p:cNvSpPr>
          <p:nvPr>
            <p:ph type="sldNum" sz="quarter" idx="12"/>
          </p:nvPr>
        </p:nvSpPr>
        <p:spPr/>
        <p:txBody>
          <a:bodyPr/>
          <a:lstStyle/>
          <a:p>
            <a:fld id="{E1076ED0-0DB3-4879-AAE5-5C20D22C1DF4}" type="slidenum">
              <a:rPr lang="en-US" smtClean="0"/>
              <a:t>51</a:t>
            </a:fld>
            <a:endParaRPr lang="en-US"/>
          </a:p>
        </p:txBody>
      </p:sp>
    </p:spTree>
    <p:extLst>
      <p:ext uri="{BB962C8B-B14F-4D97-AF65-F5344CB8AC3E}">
        <p14:creationId xmlns:p14="http://schemas.microsoft.com/office/powerpoint/2010/main" val="4103501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6826-A901-45D6-9EE2-0AACB89A457B}"/>
              </a:ext>
            </a:extLst>
          </p:cNvPr>
          <p:cNvSpPr>
            <a:spLocks noGrp="1"/>
          </p:cNvSpPr>
          <p:nvPr>
            <p:ph type="title"/>
          </p:nvPr>
        </p:nvSpPr>
        <p:spPr>
          <a:xfrm>
            <a:off x="525717" y="1204939"/>
            <a:ext cx="6955816" cy="784789"/>
          </a:xfrm>
        </p:spPr>
        <p:txBody>
          <a:bodyPr/>
          <a:lstStyle/>
          <a:p>
            <a:r>
              <a:rPr lang="en-US"/>
              <a:t>Testing on Validation Dataset</a:t>
            </a:r>
          </a:p>
        </p:txBody>
      </p:sp>
      <p:pic>
        <p:nvPicPr>
          <p:cNvPr id="4" name="Picture 4" descr="A picture containing text, black, different, colorful&#10;&#10;Description automatically generated">
            <a:extLst>
              <a:ext uri="{FF2B5EF4-FFF2-40B4-BE49-F238E27FC236}">
                <a16:creationId xmlns:a16="http://schemas.microsoft.com/office/drawing/2014/main" id="{F8EB7EA6-6D3A-427F-BDD0-EC4661CDFDF6}"/>
              </a:ext>
            </a:extLst>
          </p:cNvPr>
          <p:cNvPicPr>
            <a:picLocks noGrp="1" noChangeAspect="1"/>
          </p:cNvPicPr>
          <p:nvPr>
            <p:ph idx="1"/>
          </p:nvPr>
        </p:nvPicPr>
        <p:blipFill>
          <a:blip r:embed="rId2"/>
          <a:stretch>
            <a:fillRect/>
          </a:stretch>
        </p:blipFill>
        <p:spPr>
          <a:xfrm>
            <a:off x="593028" y="2649194"/>
            <a:ext cx="7649978" cy="3836592"/>
          </a:xfrm>
        </p:spPr>
      </p:pic>
      <p:pic>
        <p:nvPicPr>
          <p:cNvPr id="5" name="Picture 5" descr="A picture containing person, indoor, preparing&#10;&#10;Description automatically generated">
            <a:extLst>
              <a:ext uri="{FF2B5EF4-FFF2-40B4-BE49-F238E27FC236}">
                <a16:creationId xmlns:a16="http://schemas.microsoft.com/office/drawing/2014/main" id="{76875F87-4413-4793-B43F-2A15098CE53F}"/>
              </a:ext>
            </a:extLst>
          </p:cNvPr>
          <p:cNvPicPr>
            <a:picLocks noChangeAspect="1"/>
          </p:cNvPicPr>
          <p:nvPr/>
        </p:nvPicPr>
        <p:blipFill>
          <a:blip r:embed="rId3"/>
          <a:stretch>
            <a:fillRect/>
          </a:stretch>
        </p:blipFill>
        <p:spPr>
          <a:xfrm>
            <a:off x="9353909" y="162464"/>
            <a:ext cx="2743200" cy="3657600"/>
          </a:xfrm>
          <a:prstGeom prst="rect">
            <a:avLst/>
          </a:prstGeom>
        </p:spPr>
      </p:pic>
      <p:sp>
        <p:nvSpPr>
          <p:cNvPr id="3" name="Slide Number Placeholder 2">
            <a:extLst>
              <a:ext uri="{FF2B5EF4-FFF2-40B4-BE49-F238E27FC236}">
                <a16:creationId xmlns:a16="http://schemas.microsoft.com/office/drawing/2014/main" id="{94C04D26-B654-463C-BFFE-BF4DDA9138EB}"/>
              </a:ext>
            </a:extLst>
          </p:cNvPr>
          <p:cNvSpPr>
            <a:spLocks noGrp="1"/>
          </p:cNvSpPr>
          <p:nvPr>
            <p:ph type="sldNum" sz="quarter" idx="12"/>
          </p:nvPr>
        </p:nvSpPr>
        <p:spPr/>
        <p:txBody>
          <a:bodyPr/>
          <a:lstStyle/>
          <a:p>
            <a:fld id="{E1076ED0-0DB3-4879-AAE5-5C20D22C1DF4}" type="slidenum">
              <a:rPr lang="en-US" smtClean="0"/>
              <a:t>52</a:t>
            </a:fld>
            <a:endParaRPr lang="en-US"/>
          </a:p>
        </p:txBody>
      </p:sp>
    </p:spTree>
    <p:extLst>
      <p:ext uri="{BB962C8B-B14F-4D97-AF65-F5344CB8AC3E}">
        <p14:creationId xmlns:p14="http://schemas.microsoft.com/office/powerpoint/2010/main" val="770626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B528-AD0C-4147-A66B-AEA53356465C}"/>
              </a:ext>
            </a:extLst>
          </p:cNvPr>
          <p:cNvSpPr>
            <a:spLocks noGrp="1"/>
          </p:cNvSpPr>
          <p:nvPr>
            <p:ph type="title"/>
          </p:nvPr>
        </p:nvSpPr>
        <p:spPr>
          <a:xfrm>
            <a:off x="358287" y="1463035"/>
            <a:ext cx="10072922" cy="1465609"/>
          </a:xfrm>
        </p:spPr>
        <p:txBody>
          <a:bodyPr/>
          <a:lstStyle/>
          <a:p>
            <a:r>
              <a:rPr lang="en-US"/>
              <a:t>Trying on Randomn Images from Internet </a:t>
            </a:r>
          </a:p>
        </p:txBody>
      </p:sp>
      <p:sp>
        <p:nvSpPr>
          <p:cNvPr id="3" name="Content Placeholder 2">
            <a:extLst>
              <a:ext uri="{FF2B5EF4-FFF2-40B4-BE49-F238E27FC236}">
                <a16:creationId xmlns:a16="http://schemas.microsoft.com/office/drawing/2014/main" id="{32667C08-3D80-4724-A829-48F5A2A48475}"/>
              </a:ext>
            </a:extLst>
          </p:cNvPr>
          <p:cNvSpPr>
            <a:spLocks noGrp="1"/>
          </p:cNvSpPr>
          <p:nvPr>
            <p:ph type="body" idx="1"/>
          </p:nvPr>
        </p:nvSpPr>
        <p:spPr/>
        <p:txBody>
          <a:bodyPr vert="horz" lIns="91440" tIns="45720" rIns="91440" bIns="45720" rtlCol="0" anchor="t">
            <a:normAutofit fontScale="85000" lnSpcReduction="10000"/>
          </a:bodyPr>
          <a:lstStyle/>
          <a:p>
            <a:r>
              <a:rPr lang="en-US"/>
              <a:t>1. The accuracy might not be as perfect as less data and less number of captions are used.</a:t>
            </a:r>
          </a:p>
          <a:p>
            <a:r>
              <a:rPr lang="en-US"/>
              <a:t>2. It is generally intuitive that more data and more captions set will result in better prediction.</a:t>
            </a:r>
          </a:p>
          <a:p>
            <a:r>
              <a:rPr lang="en-US"/>
              <a:t>3. However, most PC's and Google </a:t>
            </a:r>
            <a:r>
              <a:rPr lang="en-US" err="1"/>
              <a:t>Colab</a:t>
            </a:r>
            <a:r>
              <a:rPr lang="en-US"/>
              <a:t> only provide memory and RAM in small amount. Thus doing training on more data requires paid computation mediums.</a:t>
            </a:r>
          </a:p>
          <a:p>
            <a:endParaRPr lang="en-US"/>
          </a:p>
          <a:p>
            <a:r>
              <a:rPr lang="en-US"/>
              <a:t>4. While training this dataset, I have exceeded my GPU and TPU limits twice in the training ( painful :( </a:t>
            </a:r>
          </a:p>
          <a:p>
            <a:endParaRPr lang="en-US"/>
          </a:p>
        </p:txBody>
      </p:sp>
      <p:sp>
        <p:nvSpPr>
          <p:cNvPr id="4" name="Slide Number Placeholder 3">
            <a:extLst>
              <a:ext uri="{FF2B5EF4-FFF2-40B4-BE49-F238E27FC236}">
                <a16:creationId xmlns:a16="http://schemas.microsoft.com/office/drawing/2014/main" id="{AD297260-30A1-49F4-9957-DA81017C2DC3}"/>
              </a:ext>
            </a:extLst>
          </p:cNvPr>
          <p:cNvSpPr>
            <a:spLocks noGrp="1"/>
          </p:cNvSpPr>
          <p:nvPr>
            <p:ph type="sldNum" sz="quarter" idx="12"/>
          </p:nvPr>
        </p:nvSpPr>
        <p:spPr/>
        <p:txBody>
          <a:bodyPr/>
          <a:lstStyle/>
          <a:p>
            <a:fld id="{E1076ED0-0DB3-4879-AAE5-5C20D22C1DF4}" type="slidenum">
              <a:rPr lang="en-US" smtClean="0"/>
              <a:t>53</a:t>
            </a:fld>
            <a:endParaRPr lang="en-US"/>
          </a:p>
        </p:txBody>
      </p:sp>
    </p:spTree>
    <p:extLst>
      <p:ext uri="{BB962C8B-B14F-4D97-AF65-F5344CB8AC3E}">
        <p14:creationId xmlns:p14="http://schemas.microsoft.com/office/powerpoint/2010/main" val="3679900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AE65-D2B1-4DB3-8314-CEFA2A1AD1A7}"/>
              </a:ext>
            </a:extLst>
          </p:cNvPr>
          <p:cNvSpPr>
            <a:spLocks noGrp="1"/>
          </p:cNvSpPr>
          <p:nvPr>
            <p:ph type="title"/>
          </p:nvPr>
        </p:nvSpPr>
        <p:spPr>
          <a:xfrm>
            <a:off x="94396" y="96955"/>
            <a:ext cx="10077557" cy="1325563"/>
          </a:xfrm>
        </p:spPr>
        <p:txBody>
          <a:bodyPr/>
          <a:lstStyle/>
          <a:p>
            <a:r>
              <a:rPr lang="en-US"/>
              <a:t>Result 1 : A dog Image </a:t>
            </a:r>
          </a:p>
        </p:txBody>
      </p:sp>
      <p:pic>
        <p:nvPicPr>
          <p:cNvPr id="4" name="Picture 4">
            <a:extLst>
              <a:ext uri="{FF2B5EF4-FFF2-40B4-BE49-F238E27FC236}">
                <a16:creationId xmlns:a16="http://schemas.microsoft.com/office/drawing/2014/main" id="{CFD3F516-5899-400F-9CA1-E4C3A06A1DFA}"/>
              </a:ext>
            </a:extLst>
          </p:cNvPr>
          <p:cNvPicPr>
            <a:picLocks noGrp="1" noChangeAspect="1"/>
          </p:cNvPicPr>
          <p:nvPr>
            <p:ph idx="1"/>
          </p:nvPr>
        </p:nvPicPr>
        <p:blipFill>
          <a:blip r:embed="rId2"/>
          <a:stretch>
            <a:fillRect/>
          </a:stretch>
        </p:blipFill>
        <p:spPr>
          <a:xfrm>
            <a:off x="6866697" y="-66040"/>
            <a:ext cx="5331899" cy="3549045"/>
          </a:xfrm>
        </p:spPr>
      </p:pic>
      <p:pic>
        <p:nvPicPr>
          <p:cNvPr id="5" name="Picture 5" descr="A picture containing text, floor&#10;&#10;Description automatically generated">
            <a:extLst>
              <a:ext uri="{FF2B5EF4-FFF2-40B4-BE49-F238E27FC236}">
                <a16:creationId xmlns:a16="http://schemas.microsoft.com/office/drawing/2014/main" id="{AC10401B-73EA-4ED2-8A31-98731083AD67}"/>
              </a:ext>
            </a:extLst>
          </p:cNvPr>
          <p:cNvPicPr>
            <a:picLocks noChangeAspect="1"/>
          </p:cNvPicPr>
          <p:nvPr/>
        </p:nvPicPr>
        <p:blipFill>
          <a:blip r:embed="rId3"/>
          <a:stretch>
            <a:fillRect/>
          </a:stretch>
        </p:blipFill>
        <p:spPr>
          <a:xfrm>
            <a:off x="396815" y="1579917"/>
            <a:ext cx="6236898" cy="2447336"/>
          </a:xfrm>
          <a:prstGeom prst="rect">
            <a:avLst/>
          </a:prstGeom>
        </p:spPr>
      </p:pic>
      <p:pic>
        <p:nvPicPr>
          <p:cNvPr id="6" name="Picture 6">
            <a:extLst>
              <a:ext uri="{FF2B5EF4-FFF2-40B4-BE49-F238E27FC236}">
                <a16:creationId xmlns:a16="http://schemas.microsoft.com/office/drawing/2014/main" id="{E499D213-20F7-4525-9D6C-867280CC42B1}"/>
              </a:ext>
            </a:extLst>
          </p:cNvPr>
          <p:cNvPicPr>
            <a:picLocks noChangeAspect="1"/>
          </p:cNvPicPr>
          <p:nvPr/>
        </p:nvPicPr>
        <p:blipFill>
          <a:blip r:embed="rId4"/>
          <a:stretch>
            <a:fillRect/>
          </a:stretch>
        </p:blipFill>
        <p:spPr>
          <a:xfrm>
            <a:off x="396815" y="4086472"/>
            <a:ext cx="6236898" cy="2178752"/>
          </a:xfrm>
          <a:prstGeom prst="rect">
            <a:avLst/>
          </a:prstGeom>
        </p:spPr>
      </p:pic>
      <p:sp>
        <p:nvSpPr>
          <p:cNvPr id="3" name="Slide Number Placeholder 2">
            <a:extLst>
              <a:ext uri="{FF2B5EF4-FFF2-40B4-BE49-F238E27FC236}">
                <a16:creationId xmlns:a16="http://schemas.microsoft.com/office/drawing/2014/main" id="{F18B2D6A-36CB-40D5-ADC6-161515925953}"/>
              </a:ext>
            </a:extLst>
          </p:cNvPr>
          <p:cNvSpPr>
            <a:spLocks noGrp="1"/>
          </p:cNvSpPr>
          <p:nvPr>
            <p:ph type="sldNum" sz="quarter" idx="12"/>
          </p:nvPr>
        </p:nvSpPr>
        <p:spPr/>
        <p:txBody>
          <a:bodyPr/>
          <a:lstStyle/>
          <a:p>
            <a:fld id="{E1076ED0-0DB3-4879-AAE5-5C20D22C1DF4}" type="slidenum">
              <a:rPr lang="en-US" smtClean="0"/>
              <a:t>54</a:t>
            </a:fld>
            <a:endParaRPr lang="en-US"/>
          </a:p>
        </p:txBody>
      </p:sp>
    </p:spTree>
    <p:extLst>
      <p:ext uri="{BB962C8B-B14F-4D97-AF65-F5344CB8AC3E}">
        <p14:creationId xmlns:p14="http://schemas.microsoft.com/office/powerpoint/2010/main" val="349822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AE65-D2B1-4DB3-8314-CEFA2A1AD1A7}"/>
              </a:ext>
            </a:extLst>
          </p:cNvPr>
          <p:cNvSpPr>
            <a:spLocks noGrp="1"/>
          </p:cNvSpPr>
          <p:nvPr>
            <p:ph type="title"/>
          </p:nvPr>
        </p:nvSpPr>
        <p:spPr>
          <a:xfrm>
            <a:off x="303331" y="1239954"/>
            <a:ext cx="6562525" cy="674177"/>
          </a:xfrm>
        </p:spPr>
        <p:txBody>
          <a:bodyPr/>
          <a:lstStyle/>
          <a:p>
            <a:r>
              <a:rPr lang="en-US"/>
              <a:t>Result 2 : A bicycle Image </a:t>
            </a:r>
          </a:p>
        </p:txBody>
      </p:sp>
      <p:pic>
        <p:nvPicPr>
          <p:cNvPr id="4" name="Picture 4">
            <a:extLst>
              <a:ext uri="{FF2B5EF4-FFF2-40B4-BE49-F238E27FC236}">
                <a16:creationId xmlns:a16="http://schemas.microsoft.com/office/drawing/2014/main" id="{CFD3F516-5899-400F-9CA1-E4C3A06A1DFA}"/>
              </a:ext>
            </a:extLst>
          </p:cNvPr>
          <p:cNvPicPr>
            <a:picLocks noGrp="1" noChangeAspect="1"/>
          </p:cNvPicPr>
          <p:nvPr>
            <p:ph idx="1"/>
          </p:nvPr>
        </p:nvPicPr>
        <p:blipFill>
          <a:blip r:embed="rId2"/>
          <a:stretch>
            <a:fillRect/>
          </a:stretch>
        </p:blipFill>
        <p:spPr>
          <a:xfrm>
            <a:off x="8002947" y="241218"/>
            <a:ext cx="3219174" cy="3340110"/>
          </a:xfrm>
        </p:spPr>
      </p:pic>
      <p:pic>
        <p:nvPicPr>
          <p:cNvPr id="5" name="Picture 5">
            <a:extLst>
              <a:ext uri="{FF2B5EF4-FFF2-40B4-BE49-F238E27FC236}">
                <a16:creationId xmlns:a16="http://schemas.microsoft.com/office/drawing/2014/main" id="{AC10401B-73EA-4ED2-8A31-98731083AD67}"/>
              </a:ext>
            </a:extLst>
          </p:cNvPr>
          <p:cNvPicPr>
            <a:picLocks noChangeAspect="1"/>
          </p:cNvPicPr>
          <p:nvPr/>
        </p:nvPicPr>
        <p:blipFill>
          <a:blip r:embed="rId3"/>
          <a:stretch>
            <a:fillRect/>
          </a:stretch>
        </p:blipFill>
        <p:spPr>
          <a:xfrm>
            <a:off x="354768" y="2456471"/>
            <a:ext cx="6148922" cy="4460164"/>
          </a:xfrm>
          <a:prstGeom prst="rect">
            <a:avLst/>
          </a:prstGeom>
        </p:spPr>
      </p:pic>
      <p:pic>
        <p:nvPicPr>
          <p:cNvPr id="3" name="Picture 6">
            <a:extLst>
              <a:ext uri="{FF2B5EF4-FFF2-40B4-BE49-F238E27FC236}">
                <a16:creationId xmlns:a16="http://schemas.microsoft.com/office/drawing/2014/main" id="{6E543288-8186-4FAE-A5FF-C3CCE0FDFEA0}"/>
              </a:ext>
            </a:extLst>
          </p:cNvPr>
          <p:cNvPicPr>
            <a:picLocks noChangeAspect="1"/>
          </p:cNvPicPr>
          <p:nvPr/>
        </p:nvPicPr>
        <p:blipFill>
          <a:blip r:embed="rId4"/>
          <a:stretch>
            <a:fillRect/>
          </a:stretch>
        </p:blipFill>
        <p:spPr>
          <a:xfrm>
            <a:off x="6866628" y="3941308"/>
            <a:ext cx="5158596" cy="988213"/>
          </a:xfrm>
          <a:prstGeom prst="rect">
            <a:avLst/>
          </a:prstGeom>
        </p:spPr>
      </p:pic>
      <p:sp>
        <p:nvSpPr>
          <p:cNvPr id="6" name="Slide Number Placeholder 5">
            <a:extLst>
              <a:ext uri="{FF2B5EF4-FFF2-40B4-BE49-F238E27FC236}">
                <a16:creationId xmlns:a16="http://schemas.microsoft.com/office/drawing/2014/main" id="{F07CCCF1-E033-4635-B0CE-17FF9A388207}"/>
              </a:ext>
            </a:extLst>
          </p:cNvPr>
          <p:cNvSpPr>
            <a:spLocks noGrp="1"/>
          </p:cNvSpPr>
          <p:nvPr>
            <p:ph type="sldNum" sz="quarter" idx="12"/>
          </p:nvPr>
        </p:nvSpPr>
        <p:spPr/>
        <p:txBody>
          <a:bodyPr/>
          <a:lstStyle/>
          <a:p>
            <a:fld id="{E1076ED0-0DB3-4879-AAE5-5C20D22C1DF4}" type="slidenum">
              <a:rPr lang="en-US" smtClean="0"/>
              <a:t>55</a:t>
            </a:fld>
            <a:endParaRPr lang="en-US"/>
          </a:p>
        </p:txBody>
      </p:sp>
      <p:sp>
        <p:nvSpPr>
          <p:cNvPr id="7" name="TextBox 6">
            <a:extLst>
              <a:ext uri="{FF2B5EF4-FFF2-40B4-BE49-F238E27FC236}">
                <a16:creationId xmlns:a16="http://schemas.microsoft.com/office/drawing/2014/main" id="{12C81757-B401-4CC1-9320-1ECE00DB251E}"/>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264349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AE65-D2B1-4DB3-8314-CEFA2A1AD1A7}"/>
              </a:ext>
            </a:extLst>
          </p:cNvPr>
          <p:cNvSpPr>
            <a:spLocks noGrp="1"/>
          </p:cNvSpPr>
          <p:nvPr>
            <p:ph type="title"/>
          </p:nvPr>
        </p:nvSpPr>
        <p:spPr>
          <a:xfrm>
            <a:off x="192719" y="1141632"/>
            <a:ext cx="6685428" cy="784789"/>
          </a:xfrm>
        </p:spPr>
        <p:txBody>
          <a:bodyPr/>
          <a:lstStyle/>
          <a:p>
            <a:r>
              <a:rPr lang="en-US"/>
              <a:t>Result 3 : A surfer  Image </a:t>
            </a:r>
          </a:p>
        </p:txBody>
      </p:sp>
      <p:pic>
        <p:nvPicPr>
          <p:cNvPr id="4" name="Picture 4">
            <a:extLst>
              <a:ext uri="{FF2B5EF4-FFF2-40B4-BE49-F238E27FC236}">
                <a16:creationId xmlns:a16="http://schemas.microsoft.com/office/drawing/2014/main" id="{CFD3F516-5899-400F-9CA1-E4C3A06A1DFA}"/>
              </a:ext>
            </a:extLst>
          </p:cNvPr>
          <p:cNvPicPr>
            <a:picLocks noGrp="1" noChangeAspect="1"/>
          </p:cNvPicPr>
          <p:nvPr>
            <p:ph idx="1"/>
          </p:nvPr>
        </p:nvPicPr>
        <p:blipFill>
          <a:blip r:embed="rId2"/>
          <a:stretch>
            <a:fillRect/>
          </a:stretch>
        </p:blipFill>
        <p:spPr>
          <a:xfrm>
            <a:off x="8469284" y="435696"/>
            <a:ext cx="3133141" cy="2085496"/>
          </a:xfrm>
        </p:spPr>
      </p:pic>
      <p:pic>
        <p:nvPicPr>
          <p:cNvPr id="5" name="Picture 5">
            <a:extLst>
              <a:ext uri="{FF2B5EF4-FFF2-40B4-BE49-F238E27FC236}">
                <a16:creationId xmlns:a16="http://schemas.microsoft.com/office/drawing/2014/main" id="{AC10401B-73EA-4ED2-8A31-98731083AD67}"/>
              </a:ext>
            </a:extLst>
          </p:cNvPr>
          <p:cNvPicPr>
            <a:picLocks noChangeAspect="1"/>
          </p:cNvPicPr>
          <p:nvPr/>
        </p:nvPicPr>
        <p:blipFill>
          <a:blip r:embed="rId3"/>
          <a:stretch>
            <a:fillRect/>
          </a:stretch>
        </p:blipFill>
        <p:spPr>
          <a:xfrm>
            <a:off x="196386" y="3322893"/>
            <a:ext cx="8966884" cy="2900773"/>
          </a:xfrm>
          <a:prstGeom prst="rect">
            <a:avLst/>
          </a:prstGeom>
        </p:spPr>
      </p:pic>
      <p:sp>
        <p:nvSpPr>
          <p:cNvPr id="3" name="Slide Number Placeholder 2">
            <a:extLst>
              <a:ext uri="{FF2B5EF4-FFF2-40B4-BE49-F238E27FC236}">
                <a16:creationId xmlns:a16="http://schemas.microsoft.com/office/drawing/2014/main" id="{6BF26106-A01E-4E75-B5DE-9F3DF38BFE83}"/>
              </a:ext>
            </a:extLst>
          </p:cNvPr>
          <p:cNvSpPr>
            <a:spLocks noGrp="1"/>
          </p:cNvSpPr>
          <p:nvPr>
            <p:ph type="sldNum" sz="quarter" idx="12"/>
          </p:nvPr>
        </p:nvSpPr>
        <p:spPr/>
        <p:txBody>
          <a:bodyPr/>
          <a:lstStyle/>
          <a:p>
            <a:fld id="{E1076ED0-0DB3-4879-AAE5-5C20D22C1DF4}" type="slidenum">
              <a:rPr lang="en-US" smtClean="0"/>
              <a:t>56</a:t>
            </a:fld>
            <a:endParaRPr lang="en-US"/>
          </a:p>
        </p:txBody>
      </p:sp>
    </p:spTree>
    <p:extLst>
      <p:ext uri="{BB962C8B-B14F-4D97-AF65-F5344CB8AC3E}">
        <p14:creationId xmlns:p14="http://schemas.microsoft.com/office/powerpoint/2010/main" val="337882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AE65-D2B1-4DB3-8314-CEFA2A1AD1A7}"/>
              </a:ext>
            </a:extLst>
          </p:cNvPr>
          <p:cNvSpPr>
            <a:spLocks noGrp="1"/>
          </p:cNvSpPr>
          <p:nvPr>
            <p:ph type="title"/>
          </p:nvPr>
        </p:nvSpPr>
        <p:spPr>
          <a:xfrm>
            <a:off x="94396" y="96955"/>
            <a:ext cx="10077557" cy="1325563"/>
          </a:xfrm>
        </p:spPr>
        <p:txBody>
          <a:bodyPr/>
          <a:lstStyle/>
          <a:p>
            <a:r>
              <a:rPr lang="en-US"/>
              <a:t>Result 3 : A surfer  Image </a:t>
            </a:r>
          </a:p>
        </p:txBody>
      </p:sp>
      <p:pic>
        <p:nvPicPr>
          <p:cNvPr id="4" name="Picture 4">
            <a:extLst>
              <a:ext uri="{FF2B5EF4-FFF2-40B4-BE49-F238E27FC236}">
                <a16:creationId xmlns:a16="http://schemas.microsoft.com/office/drawing/2014/main" id="{CFD3F516-5899-400F-9CA1-E4C3A06A1DFA}"/>
              </a:ext>
            </a:extLst>
          </p:cNvPr>
          <p:cNvPicPr>
            <a:picLocks noGrp="1" noChangeAspect="1"/>
          </p:cNvPicPr>
          <p:nvPr>
            <p:ph idx="1"/>
          </p:nvPr>
        </p:nvPicPr>
        <p:blipFill>
          <a:blip r:embed="rId2"/>
          <a:stretch>
            <a:fillRect/>
          </a:stretch>
        </p:blipFill>
        <p:spPr>
          <a:xfrm>
            <a:off x="8645524" y="435696"/>
            <a:ext cx="2780661" cy="2085496"/>
          </a:xfrm>
        </p:spPr>
      </p:pic>
      <p:pic>
        <p:nvPicPr>
          <p:cNvPr id="5" name="Picture 5">
            <a:extLst>
              <a:ext uri="{FF2B5EF4-FFF2-40B4-BE49-F238E27FC236}">
                <a16:creationId xmlns:a16="http://schemas.microsoft.com/office/drawing/2014/main" id="{AC10401B-73EA-4ED2-8A31-98731083AD67}"/>
              </a:ext>
            </a:extLst>
          </p:cNvPr>
          <p:cNvPicPr>
            <a:picLocks noChangeAspect="1"/>
          </p:cNvPicPr>
          <p:nvPr/>
        </p:nvPicPr>
        <p:blipFill>
          <a:blip r:embed="rId3"/>
          <a:stretch>
            <a:fillRect/>
          </a:stretch>
        </p:blipFill>
        <p:spPr>
          <a:xfrm>
            <a:off x="196386" y="3647324"/>
            <a:ext cx="8966884" cy="2711985"/>
          </a:xfrm>
          <a:prstGeom prst="rect">
            <a:avLst/>
          </a:prstGeom>
        </p:spPr>
      </p:pic>
      <p:sp>
        <p:nvSpPr>
          <p:cNvPr id="3" name="Slide Number Placeholder 2">
            <a:extLst>
              <a:ext uri="{FF2B5EF4-FFF2-40B4-BE49-F238E27FC236}">
                <a16:creationId xmlns:a16="http://schemas.microsoft.com/office/drawing/2014/main" id="{6E83F5E8-EBCF-4E4E-B71B-84113DEE39F4}"/>
              </a:ext>
            </a:extLst>
          </p:cNvPr>
          <p:cNvSpPr>
            <a:spLocks noGrp="1"/>
          </p:cNvSpPr>
          <p:nvPr>
            <p:ph type="sldNum" sz="quarter" idx="12"/>
          </p:nvPr>
        </p:nvSpPr>
        <p:spPr/>
        <p:txBody>
          <a:bodyPr/>
          <a:lstStyle/>
          <a:p>
            <a:fld id="{E1076ED0-0DB3-4879-AAE5-5C20D22C1DF4}" type="slidenum">
              <a:rPr lang="en-US" smtClean="0"/>
              <a:t>57</a:t>
            </a:fld>
            <a:endParaRPr lang="en-US"/>
          </a:p>
        </p:txBody>
      </p:sp>
    </p:spTree>
    <p:extLst>
      <p:ext uri="{BB962C8B-B14F-4D97-AF65-F5344CB8AC3E}">
        <p14:creationId xmlns:p14="http://schemas.microsoft.com/office/powerpoint/2010/main" val="758827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47A2-FDB4-475F-AB77-403463944058}"/>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64D0B25A-5658-40BE-AA4E-A9CABB9E7114}"/>
              </a:ext>
            </a:extLst>
          </p:cNvPr>
          <p:cNvSpPr>
            <a:spLocks noGrp="1"/>
          </p:cNvSpPr>
          <p:nvPr>
            <p:ph idx="1"/>
          </p:nvPr>
        </p:nvSpPr>
        <p:spPr/>
        <p:txBody>
          <a:bodyPr vert="horz" lIns="91440" tIns="45720" rIns="91440" bIns="45720" rtlCol="0" anchor="t">
            <a:normAutofit fontScale="92500" lnSpcReduction="10000"/>
          </a:bodyPr>
          <a:lstStyle/>
          <a:p>
            <a:r>
              <a:rPr lang="en-US"/>
              <a:t>As we can see with this approach , the attention based Visual Approach has tremendous applications. It captures the visual imagery and the semantic perfectly in the data.</a:t>
            </a:r>
          </a:p>
          <a:p>
            <a:r>
              <a:rPr lang="en-US"/>
              <a:t>The 4 results were nearly perfect on an unlabeled and untrained data.</a:t>
            </a:r>
          </a:p>
          <a:p>
            <a:r>
              <a:rPr lang="en-US"/>
              <a:t>It is important to note however that if we train the model on all captions and all images in the Coco Dataset , we will get amazing results on images which will describe in much more detail what is happening in images.</a:t>
            </a:r>
          </a:p>
          <a:p>
            <a:r>
              <a:rPr lang="en-US"/>
              <a:t>One rather significant advantage of using Attention models is that it fine tunes the model performance.</a:t>
            </a:r>
          </a:p>
          <a:p>
            <a:r>
              <a:rPr lang="en-US"/>
              <a:t>Using RNN GRU we are able to overcome the gradient descent problem and our model likely </a:t>
            </a:r>
            <a:r>
              <a:rPr lang="en-US" err="1"/>
              <a:t>doesnot</a:t>
            </a:r>
            <a:r>
              <a:rPr lang="en-US"/>
              <a:t> overfit data (</a:t>
            </a:r>
            <a:r>
              <a:rPr lang="en-US" err="1"/>
              <a:t>intutition</a:t>
            </a:r>
            <a:r>
              <a:rPr lang="en-US"/>
              <a:t>).</a:t>
            </a:r>
          </a:p>
          <a:p>
            <a:endParaRPr lang="en-US"/>
          </a:p>
        </p:txBody>
      </p:sp>
      <p:sp>
        <p:nvSpPr>
          <p:cNvPr id="4" name="Slide Number Placeholder 3">
            <a:extLst>
              <a:ext uri="{FF2B5EF4-FFF2-40B4-BE49-F238E27FC236}">
                <a16:creationId xmlns:a16="http://schemas.microsoft.com/office/drawing/2014/main" id="{4B48E849-2D48-410E-A9A3-45FF6D106485}"/>
              </a:ext>
            </a:extLst>
          </p:cNvPr>
          <p:cNvSpPr>
            <a:spLocks noGrp="1"/>
          </p:cNvSpPr>
          <p:nvPr>
            <p:ph type="sldNum" sz="quarter" idx="12"/>
          </p:nvPr>
        </p:nvSpPr>
        <p:spPr/>
        <p:txBody>
          <a:bodyPr/>
          <a:lstStyle/>
          <a:p>
            <a:fld id="{E1076ED0-0DB3-4879-AAE5-5C20D22C1DF4}" type="slidenum">
              <a:rPr lang="en-US" smtClean="0"/>
              <a:t>58</a:t>
            </a:fld>
            <a:endParaRPr lang="en-US"/>
          </a:p>
        </p:txBody>
      </p:sp>
    </p:spTree>
    <p:extLst>
      <p:ext uri="{BB962C8B-B14F-4D97-AF65-F5344CB8AC3E}">
        <p14:creationId xmlns:p14="http://schemas.microsoft.com/office/powerpoint/2010/main" val="6684932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E4343129-FF37-464B-A521-1CE6DA2C4A91}"/>
              </a:ext>
            </a:extLst>
          </p:cNvPr>
          <p:cNvSpPr>
            <a:spLocks noGrp="1"/>
          </p:cNvSpPr>
          <p:nvPr>
            <p:ph type="title"/>
          </p:nvPr>
        </p:nvSpPr>
        <p:spPr>
          <a:xfrm>
            <a:off x="525717" y="787068"/>
            <a:ext cx="5566263" cy="1455091"/>
          </a:xfrm>
        </p:spPr>
        <p:txBody>
          <a:bodyPr>
            <a:normAutofit/>
          </a:bodyPr>
          <a:lstStyle/>
          <a:p>
            <a:r>
              <a:rPr lang="en-US"/>
              <a:t>Improvements and Future Work</a:t>
            </a:r>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20E407B-4238-4E02-8DEC-1AF3D3058E16}"/>
              </a:ext>
            </a:extLst>
          </p:cNvPr>
          <p:cNvSpPr>
            <a:spLocks noGrp="1"/>
          </p:cNvSpPr>
          <p:nvPr>
            <p:ph idx="1"/>
          </p:nvPr>
        </p:nvSpPr>
        <p:spPr>
          <a:xfrm>
            <a:off x="209416" y="2796427"/>
            <a:ext cx="5882564" cy="3245749"/>
          </a:xfrm>
        </p:spPr>
        <p:txBody>
          <a:bodyPr vert="horz" lIns="91440" tIns="45720" rIns="91440" bIns="45720" rtlCol="0" anchor="t">
            <a:normAutofit/>
          </a:bodyPr>
          <a:lstStyle/>
          <a:p>
            <a:pPr marL="285750" indent="-285750">
              <a:lnSpc>
                <a:spcPct val="100000"/>
              </a:lnSpc>
              <a:buChar char="•"/>
            </a:pPr>
            <a:r>
              <a:rPr lang="en-US" sz="1600"/>
              <a:t>To improve the model it is imperative that we train it on more data. The more data it is trained upon , the more accurate captions it will generate. However, for novice practitioners like us , we have to compromise because of lack of computational resources (RAM, Memory) to handle such large amount of data.</a:t>
            </a:r>
            <a:endParaRPr lang="en-US"/>
          </a:p>
          <a:p>
            <a:pPr marL="285750" indent="-285750">
              <a:lnSpc>
                <a:spcPct val="100000"/>
              </a:lnSpc>
              <a:buChar char="•"/>
            </a:pPr>
            <a:r>
              <a:rPr lang="en-US" sz="1600"/>
              <a:t>Use more improved techniques that researchers are investigating such as : </a:t>
            </a:r>
            <a:r>
              <a:rPr lang="en-US" sz="1600">
                <a:ea typeface="+mn-lt"/>
                <a:cs typeface="+mn-lt"/>
              </a:rPr>
              <a:t> Using </a:t>
            </a:r>
            <a:r>
              <a:rPr lang="en-US" sz="1600" u="sng">
                <a:ea typeface="+mn-lt"/>
                <a:cs typeface="+mn-lt"/>
                <a:hlinkClick r:id="rId2"/>
              </a:rPr>
              <a:t>reinforcement learning for building end-to-end deep learning systems</a:t>
            </a:r>
            <a:r>
              <a:rPr lang="en-US" sz="1600">
                <a:ea typeface="+mn-lt"/>
                <a:cs typeface="+mn-lt"/>
              </a:rPr>
              <a:t>, or using </a:t>
            </a:r>
            <a:r>
              <a:rPr lang="en-US" sz="1600" u="sng">
                <a:ea typeface="+mn-lt"/>
                <a:cs typeface="+mn-lt"/>
                <a:hlinkClick r:id="rId3"/>
              </a:rPr>
              <a:t>novel attention model for visual sentinel</a:t>
            </a:r>
            <a:r>
              <a:rPr lang="en-US" sz="1600">
                <a:ea typeface="+mn-lt"/>
                <a:cs typeface="+mn-lt"/>
              </a:rPr>
              <a:t>.</a:t>
            </a:r>
          </a:p>
          <a:p>
            <a:pPr>
              <a:lnSpc>
                <a:spcPct val="100000"/>
              </a:lnSpc>
              <a:buChar char="•"/>
            </a:pPr>
            <a:endParaRPr lang="en-US" sz="1600"/>
          </a:p>
        </p:txBody>
      </p:sp>
      <p:pic>
        <p:nvPicPr>
          <p:cNvPr id="5" name="Picture 4" descr="Light bulb on yellow background with sketched light beams and cord">
            <a:extLst>
              <a:ext uri="{FF2B5EF4-FFF2-40B4-BE49-F238E27FC236}">
                <a16:creationId xmlns:a16="http://schemas.microsoft.com/office/drawing/2014/main" id="{2D32FBEB-758A-4A35-80D5-4B6BDCF4B6D6}"/>
              </a:ext>
            </a:extLst>
          </p:cNvPr>
          <p:cNvPicPr>
            <a:picLocks noChangeAspect="1"/>
          </p:cNvPicPr>
          <p:nvPr/>
        </p:nvPicPr>
        <p:blipFill rotWithShape="1">
          <a:blip r:embed="rId4"/>
          <a:srcRect l="45774" r="3449" b="3"/>
          <a:stretch/>
        </p:blipFill>
        <p:spPr>
          <a:xfrm>
            <a:off x="6531789" y="10"/>
            <a:ext cx="5660211" cy="6857990"/>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BC5DE35-E05F-4B91-88EC-A2269C824F96}"/>
              </a:ext>
            </a:extLst>
          </p:cNvPr>
          <p:cNvSpPr>
            <a:spLocks noGrp="1"/>
          </p:cNvSpPr>
          <p:nvPr>
            <p:ph type="sldNum" sz="quarter" idx="12"/>
          </p:nvPr>
        </p:nvSpPr>
        <p:spPr/>
        <p:txBody>
          <a:bodyPr/>
          <a:lstStyle/>
          <a:p>
            <a:fld id="{E1076ED0-0DB3-4879-AAE5-5C20D22C1DF4}" type="slidenum">
              <a:rPr lang="en-US" smtClean="0"/>
              <a:t>59</a:t>
            </a:fld>
            <a:endParaRPr lang="en-US"/>
          </a:p>
        </p:txBody>
      </p:sp>
    </p:spTree>
    <p:extLst>
      <p:ext uri="{BB962C8B-B14F-4D97-AF65-F5344CB8AC3E}">
        <p14:creationId xmlns:p14="http://schemas.microsoft.com/office/powerpoint/2010/main" val="695189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6CBCF2-0578-4048-820F-CB9ECB5582B3}"/>
              </a:ext>
            </a:extLst>
          </p:cNvPr>
          <p:cNvSpPr>
            <a:spLocks noGrp="1"/>
          </p:cNvSpPr>
          <p:nvPr>
            <p:ph type="title"/>
          </p:nvPr>
        </p:nvSpPr>
        <p:spPr>
          <a:xfrm>
            <a:off x="468709" y="1516934"/>
            <a:ext cx="7675984" cy="816347"/>
          </a:xfrm>
        </p:spPr>
        <p:txBody>
          <a:bodyPr>
            <a:normAutofit/>
          </a:bodyPr>
          <a:lstStyle/>
          <a:p>
            <a:r>
              <a:rPr lang="en-US"/>
              <a:t>References ( Thanks to them)</a:t>
            </a:r>
          </a:p>
        </p:txBody>
      </p:sp>
      <p:grpSp>
        <p:nvGrpSpPr>
          <p:cNvPr id="12"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2535367"/>
            <a:ext cx="1093908" cy="546367"/>
            <a:chOff x="4886325" y="2118252"/>
            <a:chExt cx="2593311" cy="1359134"/>
          </a:xfrm>
          <a:solidFill>
            <a:schemeClr val="accent1"/>
          </a:solidFill>
        </p:grpSpPr>
        <p:sp>
          <p:nvSpPr>
            <p:cNvPr id="13"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2118252"/>
              <a:ext cx="2584548" cy="1359134"/>
              <a:chOff x="4895088" y="2118252"/>
              <a:chExt cx="2584548" cy="1359134"/>
            </a:xfrm>
            <a:grpFill/>
          </p:grpSpPr>
          <p:sp>
            <p:nvSpPr>
              <p:cNvPr id="15"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61529" y="2118252"/>
                <a:ext cx="2418107" cy="113727"/>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0" name="Freeform: Shape 19">
            <a:extLst>
              <a:ext uri="{FF2B5EF4-FFF2-40B4-BE49-F238E27FC236}">
                <a16:creationId xmlns:a16="http://schemas.microsoft.com/office/drawing/2014/main" id="{A2597A8B-414A-4F6D-9710-2F1BE256E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94598" y="4164981"/>
            <a:ext cx="5997401" cy="26930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67128AE-B12F-4AA3-A615-39672A2BE0D2}"/>
              </a:ext>
            </a:extLst>
          </p:cNvPr>
          <p:cNvSpPr>
            <a:spLocks noGrp="1"/>
          </p:cNvSpPr>
          <p:nvPr>
            <p:ph idx="1"/>
          </p:nvPr>
        </p:nvSpPr>
        <p:spPr>
          <a:xfrm>
            <a:off x="468709" y="3004436"/>
            <a:ext cx="6805891" cy="2745750"/>
          </a:xfrm>
        </p:spPr>
        <p:txBody>
          <a:bodyPr vert="horz" lIns="91440" tIns="45720" rIns="91440" bIns="45720" rtlCol="0">
            <a:normAutofit/>
          </a:bodyPr>
          <a:lstStyle/>
          <a:p>
            <a:pPr marL="457200" indent="-457200">
              <a:lnSpc>
                <a:spcPct val="100000"/>
              </a:lnSpc>
              <a:buAutoNum type="arabicPeriod"/>
            </a:pPr>
            <a:r>
              <a:rPr lang="en-US" sz="1700">
                <a:ea typeface="+mn-lt"/>
                <a:cs typeface="+mn-lt"/>
              </a:rPr>
              <a:t>https://arxiv.org/pdf/1502.03044.pdf</a:t>
            </a:r>
          </a:p>
          <a:p>
            <a:pPr marL="457200" indent="-457200">
              <a:lnSpc>
                <a:spcPct val="100000"/>
              </a:lnSpc>
              <a:buAutoNum type="arabicPeriod"/>
            </a:pPr>
            <a:r>
              <a:rPr lang="en-US" sz="1700">
                <a:ea typeface="+mn-lt"/>
                <a:cs typeface="+mn-lt"/>
                <a:hlinkClick r:id="rId2"/>
              </a:rPr>
              <a:t>https://cloud.google.com/tpu/docs/inception-v3-advanced</a:t>
            </a:r>
            <a:endParaRPr lang="en-US" sz="1700">
              <a:ea typeface="+mn-lt"/>
              <a:cs typeface="+mn-lt"/>
            </a:endParaRPr>
          </a:p>
          <a:p>
            <a:pPr marL="457200" indent="-457200">
              <a:lnSpc>
                <a:spcPct val="100000"/>
              </a:lnSpc>
              <a:buAutoNum type="arabicPeriod"/>
            </a:pPr>
            <a:r>
              <a:rPr lang="en-US" sz="1700">
                <a:ea typeface="+mn-lt"/>
                <a:cs typeface="+mn-lt"/>
                <a:hlinkClick r:id="rId3"/>
              </a:rPr>
              <a:t>https://www.hindawi.com/journals/wcmc/2020/8909458/</a:t>
            </a:r>
            <a:endParaRPr lang="en-US" sz="1700">
              <a:ea typeface="+mn-lt"/>
              <a:cs typeface="+mn-lt"/>
            </a:endParaRPr>
          </a:p>
          <a:p>
            <a:pPr marL="457200" indent="-457200">
              <a:lnSpc>
                <a:spcPct val="100000"/>
              </a:lnSpc>
              <a:buAutoNum type="arabicPeriod"/>
            </a:pPr>
            <a:r>
              <a:rPr lang="en-US" sz="1700">
                <a:ea typeface="+mn-lt"/>
                <a:cs typeface="+mn-lt"/>
                <a:hlinkClick r:id="rId4"/>
              </a:rPr>
              <a:t>https://medium.com/@deepeshrishu09/automatic-image-captioning-with-pytorch-cf576c98d319</a:t>
            </a:r>
            <a:endParaRPr lang="en-US" sz="1700">
              <a:ea typeface="+mn-lt"/>
              <a:cs typeface="+mn-lt"/>
            </a:endParaRPr>
          </a:p>
          <a:p>
            <a:pPr marL="457200" indent="-457200">
              <a:lnSpc>
                <a:spcPct val="100000"/>
              </a:lnSpc>
              <a:buAutoNum type="arabicPeriod"/>
            </a:pPr>
            <a:r>
              <a:rPr lang="en-US" sz="1700">
                <a:ea typeface="+mn-lt"/>
                <a:cs typeface="+mn-lt"/>
                <a:hlinkClick r:id="rId5"/>
              </a:rPr>
              <a:t>https://www.tensorflow.org/tutorials/text/image_captioning</a:t>
            </a:r>
            <a:endParaRPr lang="en-US" sz="1700">
              <a:ea typeface="+mn-lt"/>
              <a:cs typeface="+mn-lt"/>
            </a:endParaRPr>
          </a:p>
          <a:p>
            <a:pPr>
              <a:lnSpc>
                <a:spcPct val="100000"/>
              </a:lnSpc>
            </a:pPr>
            <a:endParaRPr lang="en-US" sz="1700"/>
          </a:p>
        </p:txBody>
      </p:sp>
      <p:grpSp>
        <p:nvGrpSpPr>
          <p:cNvPr id="22" name="Group 21">
            <a:extLst>
              <a:ext uri="{FF2B5EF4-FFF2-40B4-BE49-F238E27FC236}">
                <a16:creationId xmlns:a16="http://schemas.microsoft.com/office/drawing/2014/main" id="{09BA142B-E03A-4CCD-8C46-8BDDD96AB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95435" y="4632160"/>
            <a:ext cx="886141" cy="802496"/>
            <a:chOff x="10948005" y="3272152"/>
            <a:chExt cx="868640" cy="786648"/>
          </a:xfrm>
          <a:solidFill>
            <a:schemeClr val="tx2">
              <a:lumMod val="60000"/>
              <a:lumOff val="40000"/>
            </a:schemeClr>
          </a:solidFill>
        </p:grpSpPr>
        <p:sp>
          <p:nvSpPr>
            <p:cNvPr id="23" name="Freeform: Shape 22">
              <a:extLst>
                <a:ext uri="{FF2B5EF4-FFF2-40B4-BE49-F238E27FC236}">
                  <a16:creationId xmlns:a16="http://schemas.microsoft.com/office/drawing/2014/main" id="{DD6B7380-D890-4F06-9C8B-9810CF45B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E9071096-5B07-42AC-9C76-6B3D847D0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E86A8581-41D2-4ED9-94DE-6EE3A38B2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CA390FC2-3FC4-4A52-A729-F9F03EE12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DA930EF0-907F-46F9-B728-0C189FCB4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F8E83A83-33D7-4E07-98AC-CA07C0F1E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DA03248-3CE4-4D20-8293-BFDF226CD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71F11EE-22AC-4DBC-AE8D-98DBA59D8FF2}"/>
              </a:ext>
            </a:extLst>
          </p:cNvPr>
          <p:cNvSpPr>
            <a:spLocks noGrp="1"/>
          </p:cNvSpPr>
          <p:nvPr>
            <p:ph type="sldNum" sz="quarter" idx="12"/>
          </p:nvPr>
        </p:nvSpPr>
        <p:spPr/>
        <p:txBody>
          <a:bodyPr/>
          <a:lstStyle/>
          <a:p>
            <a:fld id="{E1076ED0-0DB3-4879-AAE5-5C20D22C1DF4}" type="slidenum">
              <a:rPr lang="en-US" smtClean="0"/>
              <a:t>60</a:t>
            </a:fld>
            <a:endParaRPr lang="en-US"/>
          </a:p>
        </p:txBody>
      </p:sp>
    </p:spTree>
    <p:extLst>
      <p:ext uri="{BB962C8B-B14F-4D97-AF65-F5344CB8AC3E}">
        <p14:creationId xmlns:p14="http://schemas.microsoft.com/office/powerpoint/2010/main" val="1012711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5701785B-85B8-4E44-BD2D-2CB4E3BF4032}"/>
              </a:ext>
            </a:extLst>
          </p:cNvPr>
          <p:cNvSpPr>
            <a:spLocks noGrp="1"/>
          </p:cNvSpPr>
          <p:nvPr>
            <p:ph type="title"/>
          </p:nvPr>
        </p:nvSpPr>
        <p:spPr>
          <a:xfrm>
            <a:off x="2314145" y="1524000"/>
            <a:ext cx="3781856" cy="4359964"/>
          </a:xfrm>
        </p:spPr>
        <p:txBody>
          <a:bodyPr anchor="t">
            <a:normAutofit/>
          </a:bodyPr>
          <a:lstStyle/>
          <a:p>
            <a:r>
              <a:rPr lang="en-US">
                <a:ea typeface="+mj-lt"/>
                <a:cs typeface="+mj-lt"/>
              </a:rPr>
              <a:t>Related Work – A brief overview</a:t>
            </a:r>
          </a:p>
        </p:txBody>
      </p:sp>
      <p:sp>
        <p:nvSpPr>
          <p:cNvPr id="9" name="Freeform: Shape 9">
            <a:extLst>
              <a:ext uri="{FF2B5EF4-FFF2-40B4-BE49-F238E27FC236}">
                <a16:creationId xmlns:a16="http://schemas.microsoft.com/office/drawing/2014/main" id="{A707F4F1-79FE-4E99-AF42-242AC08A35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64840" cy="6858001"/>
          </a:xfrm>
          <a:custGeom>
            <a:avLst/>
            <a:gdLst>
              <a:gd name="connsiteX0" fmla="*/ 0 w 888736"/>
              <a:gd name="connsiteY0" fmla="*/ 0 h 2458832"/>
              <a:gd name="connsiteX1" fmla="*/ 177394 w 888736"/>
              <a:gd name="connsiteY1" fmla="*/ 125361 h 2458832"/>
              <a:gd name="connsiteX2" fmla="*/ 881856 w 888736"/>
              <a:gd name="connsiteY2" fmla="*/ 1189003 h 2458832"/>
              <a:gd name="connsiteX3" fmla="*/ 691256 w 888736"/>
              <a:gd name="connsiteY3" fmla="*/ 1628147 h 2458832"/>
              <a:gd name="connsiteX4" fmla="*/ 118397 w 888736"/>
              <a:gd name="connsiteY4" fmla="*/ 2331723 h 2458832"/>
              <a:gd name="connsiteX5" fmla="*/ 0 w 888736"/>
              <a:gd name="connsiteY5" fmla="*/ 2458832 h 2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736" h="2458832">
                <a:moveTo>
                  <a:pt x="0" y="0"/>
                </a:moveTo>
                <a:lnTo>
                  <a:pt x="177394" y="125361"/>
                </a:lnTo>
                <a:cubicBezTo>
                  <a:pt x="548898" y="378359"/>
                  <a:pt x="946091" y="744358"/>
                  <a:pt x="881856" y="1189003"/>
                </a:cubicBezTo>
                <a:cubicBezTo>
                  <a:pt x="858787" y="1347884"/>
                  <a:pt x="777253" y="1491554"/>
                  <a:pt x="691256" y="1628147"/>
                </a:cubicBezTo>
                <a:cubicBezTo>
                  <a:pt x="609261" y="1758448"/>
                  <a:pt x="399047" y="2022344"/>
                  <a:pt x="118397" y="2331723"/>
                </a:cubicBezTo>
                <a:lnTo>
                  <a:pt x="0" y="2458832"/>
                </a:lnTo>
                <a:close/>
              </a:path>
            </a:pathLst>
          </a:cu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78">
            <a:extLst>
              <a:ext uri="{FF2B5EF4-FFF2-40B4-BE49-F238E27FC236}">
                <a16:creationId xmlns:a16="http://schemas.microsoft.com/office/drawing/2014/main" id="{C5035748-E666-464D-B95F-ED81463468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42299" y="1617538"/>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4D85EFE8-5037-4E99-8D29-64B5CE9D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9FD653C8-CB16-40C0-BA61-6FA0587D7A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ABA973BF-958C-4267-A9F2-CEA64D284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0DAD6C4-EBF1-4DBF-928B-3F52E0244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2BD6CA6-C90E-4CC3-B99B-93CE2622E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8E83D65E-8C50-430E-8331-F293349EF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pSp>
        <p:nvGrpSpPr>
          <p:cNvPr id="28" name="Group 19">
            <a:extLst>
              <a:ext uri="{FF2B5EF4-FFF2-40B4-BE49-F238E27FC236}">
                <a16:creationId xmlns:a16="http://schemas.microsoft.com/office/drawing/2014/main" id="{D5E51A3D-2FA6-4FB0-8E96-240CD790AF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3046134" flipH="1">
            <a:off x="862428" y="4444126"/>
            <a:ext cx="886141" cy="802496"/>
            <a:chOff x="10948005" y="3272152"/>
            <a:chExt cx="868640" cy="786648"/>
          </a:xfrm>
          <a:solidFill>
            <a:schemeClr val="accent6"/>
          </a:solidFill>
        </p:grpSpPr>
        <p:sp>
          <p:nvSpPr>
            <p:cNvPr id="30" name="Freeform: Shape 20">
              <a:extLst>
                <a:ext uri="{FF2B5EF4-FFF2-40B4-BE49-F238E27FC236}">
                  <a16:creationId xmlns:a16="http://schemas.microsoft.com/office/drawing/2014/main" id="{A9077F9C-631A-40ED-8DF2-6F7CE48C1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AB5F57A0-CC7E-443D-8694-A244B50F8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EC28A3D1-4D8C-4C0C-9C35-6A60D2262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F730EC4F-7921-4623-84EE-AD5E059F9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6C52E193-84A5-4949-8431-6CF8BED86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9E948C20-2509-497E-8A43-AC9A26FD6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19FF44-226D-4A47-A1C7-BB6FA4315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Freeform: Shape 28">
            <a:extLst>
              <a:ext uri="{FF2B5EF4-FFF2-40B4-BE49-F238E27FC236}">
                <a16:creationId xmlns:a16="http://schemas.microsoft.com/office/drawing/2014/main" id="{825CBD1C-2583-4689-9336-2E92126B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0428708" y="5094708"/>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2285174-E800-455D-BA93-8BC2ED931927}"/>
              </a:ext>
            </a:extLst>
          </p:cNvPr>
          <p:cNvSpPr>
            <a:spLocks noGrp="1"/>
          </p:cNvSpPr>
          <p:nvPr>
            <p:ph idx="1"/>
          </p:nvPr>
        </p:nvSpPr>
        <p:spPr>
          <a:xfrm>
            <a:off x="6397956" y="1822976"/>
            <a:ext cx="4193458" cy="4060989"/>
          </a:xfrm>
        </p:spPr>
        <p:txBody>
          <a:bodyPr vert="horz" lIns="91440" tIns="45720" rIns="91440" bIns="45720" rtlCol="0" anchor="t">
            <a:normAutofit/>
          </a:bodyPr>
          <a:lstStyle/>
          <a:p>
            <a:pPr>
              <a:lnSpc>
                <a:spcPct val="100000"/>
              </a:lnSpc>
            </a:pPr>
            <a:r>
              <a:rPr lang="en-US" sz="1400"/>
              <a:t>Image captioning is a relatively nascent research area.</a:t>
            </a:r>
          </a:p>
          <a:p>
            <a:pPr>
              <a:lnSpc>
                <a:spcPct val="100000"/>
              </a:lnSpc>
            </a:pPr>
            <a:endParaRPr lang="en-US" sz="1400"/>
          </a:p>
          <a:p>
            <a:pPr marL="342900" indent="-342900">
              <a:lnSpc>
                <a:spcPct val="100000"/>
              </a:lnSpc>
              <a:buFont typeface="Wingdings" panose="020B0604020202020204" pitchFamily="34" charset="0"/>
              <a:buChar char="ü"/>
            </a:pPr>
            <a:r>
              <a:rPr lang="en-US" sz="1400"/>
              <a:t>Kevin Xu et al:  Pixel level attention model.</a:t>
            </a:r>
          </a:p>
          <a:p>
            <a:pPr marL="342900" indent="-342900">
              <a:lnSpc>
                <a:spcPct val="100000"/>
              </a:lnSpc>
              <a:buFont typeface="Wingdings" panose="020B0604020202020204" pitchFamily="34" charset="0"/>
              <a:buChar char="ü"/>
            </a:pPr>
            <a:r>
              <a:rPr lang="en-US" sz="1400" err="1"/>
              <a:t>Jiasen</a:t>
            </a:r>
            <a:r>
              <a:rPr lang="en-US" sz="1400"/>
              <a:t> Lu et al: </a:t>
            </a:r>
            <a:r>
              <a:rPr lang="en-US" sz="1400">
                <a:ea typeface="+mn-lt"/>
                <a:cs typeface="+mn-lt"/>
              </a:rPr>
              <a:t>Adaptive attention model.</a:t>
            </a:r>
          </a:p>
          <a:p>
            <a:pPr marL="342900" indent="-342900">
              <a:lnSpc>
                <a:spcPct val="100000"/>
              </a:lnSpc>
              <a:buFont typeface="Wingdings" panose="020B0604020202020204" pitchFamily="34" charset="0"/>
              <a:buChar char="ü"/>
            </a:pPr>
            <a:r>
              <a:rPr lang="en-US" sz="1400" err="1">
                <a:ea typeface="+mn-lt"/>
                <a:cs typeface="+mn-lt"/>
              </a:rPr>
              <a:t>Linghui</a:t>
            </a:r>
            <a:r>
              <a:rPr lang="en-US" sz="1400">
                <a:ea typeface="+mn-lt"/>
                <a:cs typeface="+mn-lt"/>
              </a:rPr>
              <a:t> Li et al: Region proposal network.</a:t>
            </a:r>
          </a:p>
          <a:p>
            <a:pPr marL="342900" indent="-342900">
              <a:lnSpc>
                <a:spcPct val="100000"/>
              </a:lnSpc>
              <a:buFont typeface="Wingdings" panose="020B0604020202020204" pitchFamily="34" charset="0"/>
              <a:buChar char="ü"/>
            </a:pPr>
            <a:r>
              <a:rPr lang="en-US" sz="1400">
                <a:ea typeface="+mn-lt"/>
                <a:cs typeface="+mn-lt"/>
              </a:rPr>
              <a:t>Jianwei Yang et al: Bottom-up and up-down attention mechanism.</a:t>
            </a:r>
            <a:endParaRPr lang="en-US" sz="1400"/>
          </a:p>
          <a:p>
            <a:pPr>
              <a:lnSpc>
                <a:spcPct val="100000"/>
              </a:lnSpc>
            </a:pPr>
            <a:endParaRPr lang="en-US" sz="1400">
              <a:ea typeface="+mn-lt"/>
              <a:cs typeface="+mn-lt"/>
            </a:endParaRPr>
          </a:p>
          <a:p>
            <a:pPr>
              <a:lnSpc>
                <a:spcPct val="100000"/>
              </a:lnSpc>
            </a:pPr>
            <a:r>
              <a:rPr lang="en-US" sz="1400">
                <a:ea typeface="+mn-lt"/>
                <a:cs typeface="+mn-lt"/>
              </a:rPr>
              <a:t>The existing attention models in Encoder-Decoder </a:t>
            </a:r>
            <a:r>
              <a:rPr lang="en-US" sz="1400" err="1">
                <a:ea typeface="+mn-lt"/>
                <a:cs typeface="+mn-lt"/>
              </a:rPr>
              <a:t>framewor</a:t>
            </a:r>
            <a:r>
              <a:rPr lang="en-US" sz="1400">
                <a:ea typeface="+mn-lt"/>
                <a:cs typeface="+mn-lt"/>
              </a:rPr>
              <a:t> decode every word from image features, even including prepositions, auxiliary words, and conjunctions.</a:t>
            </a:r>
            <a:endParaRPr lang="en-US" sz="1400"/>
          </a:p>
          <a:p>
            <a:pPr marL="342900" indent="-342900">
              <a:lnSpc>
                <a:spcPct val="100000"/>
              </a:lnSpc>
              <a:buFont typeface="Wingdings" panose="020B0604020202020204" pitchFamily="34" charset="0"/>
              <a:buChar char="ü"/>
            </a:pPr>
            <a:endParaRPr lang="en-US" sz="1400"/>
          </a:p>
          <a:p>
            <a:pPr marL="342900" indent="-342900">
              <a:lnSpc>
                <a:spcPct val="100000"/>
              </a:lnSpc>
              <a:buFont typeface="Wingdings" panose="020B0604020202020204" pitchFamily="34" charset="0"/>
              <a:buChar char="ü"/>
            </a:pPr>
            <a:endParaRPr lang="en-US" sz="1400"/>
          </a:p>
        </p:txBody>
      </p:sp>
      <p:sp>
        <p:nvSpPr>
          <p:cNvPr id="4" name="Slide Number Placeholder 3">
            <a:extLst>
              <a:ext uri="{FF2B5EF4-FFF2-40B4-BE49-F238E27FC236}">
                <a16:creationId xmlns:a16="http://schemas.microsoft.com/office/drawing/2014/main" id="{1F462FF9-B203-4084-AD27-28B7A0DFBC40}"/>
              </a:ext>
            </a:extLst>
          </p:cNvPr>
          <p:cNvSpPr>
            <a:spLocks noGrp="1"/>
          </p:cNvSpPr>
          <p:nvPr>
            <p:ph type="sldNum" sz="quarter" idx="12"/>
          </p:nvPr>
        </p:nvSpPr>
        <p:spPr/>
        <p:txBody>
          <a:bodyPr/>
          <a:lstStyle/>
          <a:p>
            <a:fld id="{E1076ED0-0DB3-4879-AAE5-5C20D22C1DF4}" type="slidenum">
              <a:rPr lang="en-US" smtClean="0"/>
              <a:t>6</a:t>
            </a:fld>
            <a:endParaRPr lang="en-US"/>
          </a:p>
        </p:txBody>
      </p:sp>
    </p:spTree>
    <p:extLst>
      <p:ext uri="{BB962C8B-B14F-4D97-AF65-F5344CB8AC3E}">
        <p14:creationId xmlns:p14="http://schemas.microsoft.com/office/powerpoint/2010/main" val="4278233121"/>
      </p:ext>
    </p:extLst>
  </p:cSld>
  <p:clrMapOvr>
    <a:masterClrMapping/>
  </p:clrMapOvr>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6" name="Group 5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7" name="Freeform: Shape 5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Freeform: Shape 5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5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Freeform: Shape 6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8"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0"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5" name="Rectangle 7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5" name="Picture 4" descr="Magnifying glass on clear background">
            <a:extLst>
              <a:ext uri="{FF2B5EF4-FFF2-40B4-BE49-F238E27FC236}">
                <a16:creationId xmlns:a16="http://schemas.microsoft.com/office/drawing/2014/main" id="{DF5DB0CB-F84F-4731-80D8-D079D6A90EA3}"/>
              </a:ext>
            </a:extLst>
          </p:cNvPr>
          <p:cNvPicPr>
            <a:picLocks noChangeAspect="1"/>
          </p:cNvPicPr>
          <p:nvPr/>
        </p:nvPicPr>
        <p:blipFill rotWithShape="1">
          <a:blip r:embed="rId2">
            <a:alphaModFix amt="40000"/>
          </a:blip>
          <a:srcRect r="-1" b="15708"/>
          <a:stretch/>
        </p:blipFill>
        <p:spPr>
          <a:xfrm>
            <a:off x="20" y="10"/>
            <a:ext cx="12188932" cy="6857990"/>
          </a:xfrm>
          <a:prstGeom prst="rect">
            <a:avLst/>
          </a:prstGeom>
        </p:spPr>
      </p:pic>
      <p:sp>
        <p:nvSpPr>
          <p:cNvPr id="2" name="Title 1">
            <a:extLst>
              <a:ext uri="{FF2B5EF4-FFF2-40B4-BE49-F238E27FC236}">
                <a16:creationId xmlns:a16="http://schemas.microsoft.com/office/drawing/2014/main" id="{E00BABB2-150C-4103-83D8-E67B022EE800}"/>
              </a:ext>
            </a:extLst>
          </p:cNvPr>
          <p:cNvSpPr>
            <a:spLocks noGrp="1"/>
          </p:cNvSpPr>
          <p:nvPr>
            <p:ph type="title"/>
          </p:nvPr>
        </p:nvSpPr>
        <p:spPr>
          <a:xfrm>
            <a:off x="3180605" y="2498638"/>
            <a:ext cx="7492735" cy="766214"/>
          </a:xfrm>
        </p:spPr>
        <p:txBody>
          <a:bodyPr vert="horz" lIns="91440" tIns="45720" rIns="91440" bIns="45720" rtlCol="0" anchor="b">
            <a:normAutofit fontScale="90000"/>
          </a:bodyPr>
          <a:lstStyle/>
          <a:p>
            <a:pPr algn="ctr"/>
            <a:r>
              <a:rPr lang="en-US" sz="4000">
                <a:solidFill>
                  <a:srgbClr val="FFFFFF"/>
                </a:solidFill>
              </a:rPr>
              <a:t>THANK</a:t>
            </a:r>
            <a:br>
              <a:rPr lang="en-US" sz="4000">
                <a:solidFill>
                  <a:srgbClr val="FFFFFF"/>
                </a:solidFill>
              </a:rPr>
            </a:br>
            <a:r>
              <a:rPr lang="en-US" sz="4000">
                <a:solidFill>
                  <a:srgbClr val="FFFFFF"/>
                </a:solidFill>
              </a:rPr>
              <a:t> YOU ! </a:t>
            </a:r>
          </a:p>
        </p:txBody>
      </p:sp>
      <p:sp>
        <p:nvSpPr>
          <p:cNvPr id="77" name="Freeform: Shape 76">
            <a:extLst>
              <a:ext uri="{FF2B5EF4-FFF2-40B4-BE49-F238E27FC236}">
                <a16:creationId xmlns:a16="http://schemas.microsoft.com/office/drawing/2014/main" id="{25A2CBEC-4F23-437D-9D03-9968C9B79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94120" y="-1094120"/>
            <a:ext cx="1085312" cy="327355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9"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7" y="3534412"/>
            <a:ext cx="972165" cy="41353"/>
            <a:chOff x="4886325" y="3374517"/>
            <a:chExt cx="2418302" cy="102869"/>
          </a:xfrm>
          <a:solidFill>
            <a:schemeClr val="accent1"/>
          </a:solidFill>
        </p:grpSpPr>
        <p:sp>
          <p:nvSpPr>
            <p:cNvPr id="80"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1"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3374517"/>
              <a:ext cx="2400490" cy="102869"/>
              <a:chOff x="4895088" y="3374517"/>
              <a:chExt cx="2400490" cy="102869"/>
            </a:xfrm>
            <a:grpFill/>
          </p:grpSpPr>
          <p:sp>
            <p:nvSpPr>
              <p:cNvPr id="82"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3"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4"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grpSp>
      </p:grpSp>
      <p:sp>
        <p:nvSpPr>
          <p:cNvPr id="87" name="Freeform: Shape 86">
            <a:extLst>
              <a:ext uri="{FF2B5EF4-FFF2-40B4-BE49-F238E27FC236}">
                <a16:creationId xmlns:a16="http://schemas.microsoft.com/office/drawing/2014/main" id="{6264A856-A4F6-4068-9AC3-7B38A00D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9" name="Group 88">
            <a:extLst>
              <a:ext uri="{FF2B5EF4-FFF2-40B4-BE49-F238E27FC236}">
                <a16:creationId xmlns:a16="http://schemas.microsoft.com/office/drawing/2014/main" id="{C2983E8C-44FB-463B-B6B0-B53E96ACC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0" name="Freeform: Shape 89">
              <a:extLst>
                <a:ext uri="{FF2B5EF4-FFF2-40B4-BE49-F238E27FC236}">
                  <a16:creationId xmlns:a16="http://schemas.microsoft.com/office/drawing/2014/main" id="{16AD7FCC-3422-42C3-A2AD-69ADFEA6E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Freeform: Shape 90">
              <a:extLst>
                <a:ext uri="{FF2B5EF4-FFF2-40B4-BE49-F238E27FC236}">
                  <a16:creationId xmlns:a16="http://schemas.microsoft.com/office/drawing/2014/main" id="{C4ECA670-C540-4DCE-8F03-EC843D518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Freeform: Shape 91">
              <a:extLst>
                <a:ext uri="{FF2B5EF4-FFF2-40B4-BE49-F238E27FC236}">
                  <a16:creationId xmlns:a16="http://schemas.microsoft.com/office/drawing/2014/main" id="{7ECB6083-DDE0-460C-987E-E64587630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3" name="Graphic 12">
              <a:extLst>
                <a:ext uri="{FF2B5EF4-FFF2-40B4-BE49-F238E27FC236}">
                  <a16:creationId xmlns:a16="http://schemas.microsoft.com/office/drawing/2014/main" id="{378004C4-6786-473C-BB2A-AAA6EF115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4" name="Graphic 15">
              <a:extLst>
                <a:ext uri="{FF2B5EF4-FFF2-40B4-BE49-F238E27FC236}">
                  <a16:creationId xmlns:a16="http://schemas.microsoft.com/office/drawing/2014/main" id="{455376B6-DAB5-4A34-A8BE-15DE02CAF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5" name="Graphic 15">
              <a:extLst>
                <a:ext uri="{FF2B5EF4-FFF2-40B4-BE49-F238E27FC236}">
                  <a16:creationId xmlns:a16="http://schemas.microsoft.com/office/drawing/2014/main" id="{EC2A85A1-668E-48DF-A484-FADE64BE6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D16C5EE-54EB-4800-8860-E622EEDE8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6F6DD878-6A9A-44B2-ABAC-F6115DC51C8D}"/>
              </a:ext>
            </a:extLst>
          </p:cNvPr>
          <p:cNvSpPr>
            <a:spLocks noGrp="1"/>
          </p:cNvSpPr>
          <p:nvPr>
            <p:ph type="sldNum" sz="quarter" idx="12"/>
          </p:nvPr>
        </p:nvSpPr>
        <p:spPr/>
        <p:txBody>
          <a:bodyPr/>
          <a:lstStyle/>
          <a:p>
            <a:fld id="{E1076ED0-0DB3-4879-AAE5-5C20D22C1DF4}" type="slidenum">
              <a:rPr lang="en-US" smtClean="0"/>
              <a:t>61</a:t>
            </a:fld>
            <a:endParaRPr lang="en-US"/>
          </a:p>
        </p:txBody>
      </p:sp>
    </p:spTree>
    <p:extLst>
      <p:ext uri="{BB962C8B-B14F-4D97-AF65-F5344CB8AC3E}">
        <p14:creationId xmlns:p14="http://schemas.microsoft.com/office/powerpoint/2010/main" val="24340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16603720-3FB2-4150-9A20-B13B0BCA7765}"/>
              </a:ext>
            </a:extLst>
          </p:cNvPr>
          <p:cNvSpPr>
            <a:spLocks noGrp="1"/>
          </p:cNvSpPr>
          <p:nvPr>
            <p:ph type="title"/>
          </p:nvPr>
        </p:nvSpPr>
        <p:spPr>
          <a:xfrm>
            <a:off x="525718" y="1524000"/>
            <a:ext cx="3763141" cy="4359964"/>
          </a:xfrm>
        </p:spPr>
        <p:txBody>
          <a:bodyPr anchor="t">
            <a:normAutofit/>
          </a:bodyPr>
          <a:lstStyle/>
          <a:p>
            <a:r>
              <a:rPr lang="en-US"/>
              <a:t>Proposed Model</a:t>
            </a:r>
          </a:p>
        </p:txBody>
      </p:sp>
      <p:sp>
        <p:nvSpPr>
          <p:cNvPr id="10" name="Freeform: Shape 9">
            <a:extLst>
              <a:ext uri="{FF2B5EF4-FFF2-40B4-BE49-F238E27FC236}">
                <a16:creationId xmlns:a16="http://schemas.microsoft.com/office/drawing/2014/main" id="{3AB5BF24-836F-4A13-AAE6-3EEB9225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5870" y="-1272272"/>
            <a:ext cx="1349830" cy="3894372"/>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aphic 78">
            <a:extLst>
              <a:ext uri="{FF2B5EF4-FFF2-40B4-BE49-F238E27FC236}">
                <a16:creationId xmlns:a16="http://schemas.microsoft.com/office/drawing/2014/main" id="{AFA309B8-3551-4D00-8F72-F8224F39C8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14577" y="1628048"/>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8C5ABE74-2784-4339-960F-DE0743356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9B02DBFF-C7B0-4205-8D48-C39852D943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0AE5FE2D-F4EC-428F-94E7-AAE776221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A1B0A68-AF93-4CFA-A1EE-324301A9B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F9EB863-21D4-401D-9E61-1D25B48C9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F3093249-66A1-4C01-B378-49E15A9AB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629DC8D0-6765-491E-A6D4-0087F49B2FEF}"/>
              </a:ext>
            </a:extLst>
          </p:cNvPr>
          <p:cNvSpPr>
            <a:spLocks noGrp="1"/>
          </p:cNvSpPr>
          <p:nvPr>
            <p:ph idx="1"/>
          </p:nvPr>
        </p:nvSpPr>
        <p:spPr>
          <a:xfrm>
            <a:off x="4700339" y="1930973"/>
            <a:ext cx="4454307" cy="3952992"/>
          </a:xfrm>
        </p:spPr>
        <p:txBody>
          <a:bodyPr vert="horz" lIns="91440" tIns="45720" rIns="91440" bIns="45720" rtlCol="0">
            <a:normAutofit/>
          </a:bodyPr>
          <a:lstStyle/>
          <a:p>
            <a:pPr marL="342900" indent="-342900">
              <a:buFont typeface="Wingdings" panose="020B0604020202020204" pitchFamily="34" charset="0"/>
              <a:buChar char="ü"/>
            </a:pPr>
            <a:r>
              <a:rPr lang="en-US"/>
              <a:t>Visual Semantic Attention Model.</a:t>
            </a:r>
          </a:p>
          <a:p>
            <a:pPr marL="342900" indent="-342900">
              <a:buFont typeface="Wingdings" panose="020B0604020202020204" pitchFamily="34" charset="0"/>
              <a:buChar char="ü"/>
            </a:pPr>
            <a:r>
              <a:rPr lang="en-US"/>
              <a:t>What to describe before generating sentence.</a:t>
            </a:r>
            <a:endParaRPr lang="en-US">
              <a:ea typeface="+mn-lt"/>
              <a:cs typeface="+mn-lt"/>
            </a:endParaRPr>
          </a:p>
          <a:p>
            <a:pPr marL="342900" indent="-342900">
              <a:buFont typeface="Wingdings" panose="020B0604020202020204" pitchFamily="34" charset="0"/>
              <a:buChar char="ü"/>
            </a:pPr>
            <a:r>
              <a:rPr lang="en-US">
                <a:ea typeface="+mn-lt"/>
                <a:cs typeface="+mn-lt"/>
              </a:rPr>
              <a:t>Visual attention and knowledge-driven semantic attention.</a:t>
            </a:r>
          </a:p>
          <a:p>
            <a:pPr marL="342900" indent="-342900">
              <a:buFont typeface="Wingdings" panose="020B0604020202020204" pitchFamily="34" charset="0"/>
              <a:buChar char="ü"/>
            </a:pPr>
            <a:r>
              <a:rPr lang="en-US"/>
              <a:t>An object detector &amp; an optimized pointer network.</a:t>
            </a:r>
          </a:p>
          <a:p>
            <a:pPr marL="342900" indent="-342900">
              <a:buFont typeface="Wingdings" panose="020B0604020202020204" pitchFamily="34" charset="0"/>
              <a:buChar char="ü"/>
            </a:pPr>
            <a:endParaRPr lang="en-US"/>
          </a:p>
        </p:txBody>
      </p:sp>
      <p:sp>
        <p:nvSpPr>
          <p:cNvPr id="20" name="Freeform: Shape 19">
            <a:extLst>
              <a:ext uri="{FF2B5EF4-FFF2-40B4-BE49-F238E27FC236}">
                <a16:creationId xmlns:a16="http://schemas.microsoft.com/office/drawing/2014/main" id="{01AB72E4-85FE-4925-94E8-F8DC756A0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2B5F2BAA-9430-49D4-AFB2-873C0C5B32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lumMod val="60000"/>
              <a:lumOff val="40000"/>
            </a:schemeClr>
          </a:solidFill>
        </p:grpSpPr>
        <p:sp>
          <p:nvSpPr>
            <p:cNvPr id="23" name="Freeform: Shape 22">
              <a:extLst>
                <a:ext uri="{FF2B5EF4-FFF2-40B4-BE49-F238E27FC236}">
                  <a16:creationId xmlns:a16="http://schemas.microsoft.com/office/drawing/2014/main" id="{934902B3-2AE0-4E5A-A88A-6F2E21C69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9207F540-3EC2-4C41-BB1C-64800269E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00680360-D392-4B29-AAE9-59D48E548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9E693E54-E127-4A47-A6B4-2D6169CF3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AE27342A-086B-4F33-95AE-81BCA416D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3EEBDF54-E0D8-4010-A38F-616CF8255A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E4438AD-CF0A-44D7-9B3E-5C0102497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9105029-B5F4-4FD9-BD5E-39979176D015}"/>
              </a:ext>
            </a:extLst>
          </p:cNvPr>
          <p:cNvSpPr>
            <a:spLocks noGrp="1"/>
          </p:cNvSpPr>
          <p:nvPr>
            <p:ph type="sldNum" sz="quarter" idx="12"/>
          </p:nvPr>
        </p:nvSpPr>
        <p:spPr/>
        <p:txBody>
          <a:bodyPr/>
          <a:lstStyle/>
          <a:p>
            <a:fld id="{E1076ED0-0DB3-4879-AAE5-5C20D22C1DF4}" type="slidenum">
              <a:rPr lang="en-US" smtClean="0"/>
              <a:t>7</a:t>
            </a:fld>
            <a:endParaRPr lang="en-US"/>
          </a:p>
        </p:txBody>
      </p:sp>
    </p:spTree>
    <p:extLst>
      <p:ext uri="{BB962C8B-B14F-4D97-AF65-F5344CB8AC3E}">
        <p14:creationId xmlns:p14="http://schemas.microsoft.com/office/powerpoint/2010/main" val="2631588710"/>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 name="Freeform: Shape 1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reeform: Shape 2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F3A00C4B-1833-4814-B6F4-1F6623319295}"/>
              </a:ext>
            </a:extLst>
          </p:cNvPr>
          <p:cNvSpPr>
            <a:spLocks noGrp="1"/>
          </p:cNvSpPr>
          <p:nvPr>
            <p:ph type="title"/>
          </p:nvPr>
        </p:nvSpPr>
        <p:spPr>
          <a:xfrm>
            <a:off x="530352" y="1122363"/>
            <a:ext cx="4998734" cy="1978346"/>
          </a:xfrm>
        </p:spPr>
        <p:txBody>
          <a:bodyPr vert="horz" lIns="91440" tIns="45720" rIns="91440" bIns="45720" rtlCol="0" anchor="b">
            <a:normAutofit/>
          </a:bodyPr>
          <a:lstStyle/>
          <a:p>
            <a:r>
              <a:rPr lang="en-US" sz="4000"/>
              <a:t>The Frame work of VSAM </a:t>
            </a:r>
          </a:p>
        </p:txBody>
      </p:sp>
      <p:grpSp>
        <p:nvGrpSpPr>
          <p:cNvPr id="35"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descr="Diagram&#10;&#10;Description automatically generated">
            <a:extLst>
              <a:ext uri="{FF2B5EF4-FFF2-40B4-BE49-F238E27FC236}">
                <a16:creationId xmlns:a16="http://schemas.microsoft.com/office/drawing/2014/main" id="{4CDEE2C2-5A22-4DC2-BF50-57BDC32D15FF}"/>
              </a:ext>
            </a:extLst>
          </p:cNvPr>
          <p:cNvPicPr>
            <a:picLocks noGrp="1" noChangeAspect="1"/>
          </p:cNvPicPr>
          <p:nvPr>
            <p:ph idx="1"/>
          </p:nvPr>
        </p:nvPicPr>
        <p:blipFill>
          <a:blip r:embed="rId3"/>
          <a:stretch>
            <a:fillRect/>
          </a:stretch>
        </p:blipFill>
        <p:spPr>
          <a:xfrm>
            <a:off x="6096000" y="896536"/>
            <a:ext cx="5553206" cy="2096335"/>
          </a:xfrm>
          <a:prstGeom prst="rect">
            <a:avLst/>
          </a:prstGeom>
        </p:spPr>
      </p:pic>
      <p:sp>
        <p:nvSpPr>
          <p:cNvPr id="43" name="Freeform: Shape 42">
            <a:extLst>
              <a:ext uri="{FF2B5EF4-FFF2-40B4-BE49-F238E27FC236}">
                <a16:creationId xmlns:a16="http://schemas.microsoft.com/office/drawing/2014/main" id="{DA938F49-5D76-4F99-9E75-D94C9E7E4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714642"/>
            <a:ext cx="3693044" cy="114335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107CCFC8-4A62-40EA-BFDD-ABA0664AD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849" y="5289791"/>
            <a:ext cx="886141" cy="802496"/>
            <a:chOff x="10948005" y="3272152"/>
            <a:chExt cx="868640" cy="786648"/>
          </a:xfrm>
          <a:solidFill>
            <a:schemeClr val="accent1">
              <a:lumMod val="60000"/>
              <a:lumOff val="40000"/>
            </a:schemeClr>
          </a:solidFill>
        </p:grpSpPr>
        <p:sp>
          <p:nvSpPr>
            <p:cNvPr id="46" name="Freeform: Shape 45">
              <a:extLst>
                <a:ext uri="{FF2B5EF4-FFF2-40B4-BE49-F238E27FC236}">
                  <a16:creationId xmlns:a16="http://schemas.microsoft.com/office/drawing/2014/main" id="{1AE18D27-08BF-4A4F-BDA5-6C93385449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A81C846C-E21C-4938-95B4-257ED58C7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A8FAE92B-A4B7-4C52-838C-B9D40075A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516F1023-38CA-4480-85C2-FFB587B9C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ED590AF4-77DA-4235-9050-858C2F09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5DE6A574-3BE6-459E-9953-E256E7194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26F431D-193F-4B14-8CB3-D3355C978F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4" descr="Shape&#10;&#10;Description automatically generated">
            <a:extLst>
              <a:ext uri="{FF2B5EF4-FFF2-40B4-BE49-F238E27FC236}">
                <a16:creationId xmlns:a16="http://schemas.microsoft.com/office/drawing/2014/main" id="{32F9E4F6-EE37-4B5C-8FAE-556E7D706F95}"/>
              </a:ext>
            </a:extLst>
          </p:cNvPr>
          <p:cNvPicPr>
            <a:picLocks noChangeAspect="1"/>
          </p:cNvPicPr>
          <p:nvPr/>
        </p:nvPicPr>
        <p:blipFill>
          <a:blip r:embed="rId4"/>
          <a:stretch>
            <a:fillRect/>
          </a:stretch>
        </p:blipFill>
        <p:spPr>
          <a:xfrm>
            <a:off x="6096000" y="4128683"/>
            <a:ext cx="5553206" cy="1610429"/>
          </a:xfrm>
          <a:prstGeom prst="rect">
            <a:avLst/>
          </a:prstGeom>
        </p:spPr>
      </p:pic>
      <p:sp>
        <p:nvSpPr>
          <p:cNvPr id="7" name="TextBox 6">
            <a:extLst>
              <a:ext uri="{FF2B5EF4-FFF2-40B4-BE49-F238E27FC236}">
                <a16:creationId xmlns:a16="http://schemas.microsoft.com/office/drawing/2014/main" id="{8E152EAB-49AD-4CAA-816F-689A69BAB463}"/>
              </a:ext>
            </a:extLst>
          </p:cNvPr>
          <p:cNvSpPr txBox="1"/>
          <p:nvPr/>
        </p:nvSpPr>
        <p:spPr>
          <a:xfrm>
            <a:off x="527879" y="2515703"/>
            <a:ext cx="4178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Slide Number Placeholder 4">
            <a:extLst>
              <a:ext uri="{FF2B5EF4-FFF2-40B4-BE49-F238E27FC236}">
                <a16:creationId xmlns:a16="http://schemas.microsoft.com/office/drawing/2014/main" id="{DAC3B3A1-7F59-4755-9848-B61BC04F76C9}"/>
              </a:ext>
            </a:extLst>
          </p:cNvPr>
          <p:cNvSpPr>
            <a:spLocks noGrp="1"/>
          </p:cNvSpPr>
          <p:nvPr>
            <p:ph type="sldNum" sz="quarter" idx="12"/>
          </p:nvPr>
        </p:nvSpPr>
        <p:spPr/>
        <p:txBody>
          <a:bodyPr/>
          <a:lstStyle/>
          <a:p>
            <a:fld id="{E1076ED0-0DB3-4879-AAE5-5C20D22C1DF4}" type="slidenum">
              <a:rPr lang="en-US" smtClean="0"/>
              <a:t>8</a:t>
            </a:fld>
            <a:endParaRPr lang="en-US"/>
          </a:p>
        </p:txBody>
      </p:sp>
    </p:spTree>
    <p:extLst>
      <p:ext uri="{BB962C8B-B14F-4D97-AF65-F5344CB8AC3E}">
        <p14:creationId xmlns:p14="http://schemas.microsoft.com/office/powerpoint/2010/main" val="1192543496"/>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AA86BA89-E50A-464B-A490-B5A11B13E518}"/>
              </a:ext>
            </a:extLst>
          </p:cNvPr>
          <p:cNvSpPr>
            <a:spLocks noGrp="1"/>
          </p:cNvSpPr>
          <p:nvPr>
            <p:ph type="title"/>
          </p:nvPr>
        </p:nvSpPr>
        <p:spPr>
          <a:xfrm>
            <a:off x="525718" y="1524000"/>
            <a:ext cx="3763141" cy="4359964"/>
          </a:xfrm>
        </p:spPr>
        <p:txBody>
          <a:bodyPr anchor="t">
            <a:normAutofit/>
          </a:bodyPr>
          <a:lstStyle/>
          <a:p>
            <a:r>
              <a:rPr lang="en-US"/>
              <a:t>Dataset </a:t>
            </a:r>
          </a:p>
        </p:txBody>
      </p:sp>
      <p:sp>
        <p:nvSpPr>
          <p:cNvPr id="10" name="Freeform: Shape 9">
            <a:extLst>
              <a:ext uri="{FF2B5EF4-FFF2-40B4-BE49-F238E27FC236}">
                <a16:creationId xmlns:a16="http://schemas.microsoft.com/office/drawing/2014/main" id="{3AB5BF24-836F-4A13-AAE6-3EEB9225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5870" y="-1272272"/>
            <a:ext cx="1349830" cy="3894372"/>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aphic 78">
            <a:extLst>
              <a:ext uri="{FF2B5EF4-FFF2-40B4-BE49-F238E27FC236}">
                <a16:creationId xmlns:a16="http://schemas.microsoft.com/office/drawing/2014/main" id="{AFA309B8-3551-4D00-8F72-F8224F39C8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14577" y="1628048"/>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8C5ABE74-2784-4339-960F-DE0743356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9B02DBFF-C7B0-4205-8D48-C39852D943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0AE5FE2D-F4EC-428F-94E7-AAE776221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A1B0A68-AF93-4CFA-A1EE-324301A9B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F9EB863-21D4-401D-9E61-1D25B48C9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F3093249-66A1-4C01-B378-49E15A9AB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BC8D798-02A4-4C2E-99E1-9B687E073334}"/>
              </a:ext>
            </a:extLst>
          </p:cNvPr>
          <p:cNvSpPr>
            <a:spLocks noGrp="1"/>
          </p:cNvSpPr>
          <p:nvPr>
            <p:ph idx="1"/>
          </p:nvPr>
        </p:nvSpPr>
        <p:spPr>
          <a:xfrm>
            <a:off x="4700339" y="1930973"/>
            <a:ext cx="4454307" cy="3952992"/>
          </a:xfrm>
        </p:spPr>
        <p:txBody>
          <a:bodyPr vert="horz" lIns="91440" tIns="45720" rIns="91440" bIns="45720" rtlCol="0">
            <a:normAutofit/>
          </a:bodyPr>
          <a:lstStyle/>
          <a:p>
            <a:pPr marL="342900" indent="-342900">
              <a:buFont typeface="Wingdings" panose="020B0604020202020204" pitchFamily="34" charset="0"/>
              <a:buChar char="ü"/>
            </a:pPr>
            <a:endParaRPr lang="en-US"/>
          </a:p>
          <a:p>
            <a:pPr marL="342900" indent="-342900">
              <a:buFont typeface="Wingdings" panose="020B0604020202020204" pitchFamily="34" charset="0"/>
              <a:buChar char="ü"/>
            </a:pPr>
            <a:r>
              <a:rPr lang="en-US"/>
              <a:t>Derived from Microsoft Common Objects in Context (MSCOCO).</a:t>
            </a:r>
          </a:p>
          <a:p>
            <a:pPr marL="342900" indent="-342900">
              <a:buFont typeface="Wingdings" panose="020B0604020202020204" pitchFamily="34" charset="0"/>
              <a:buChar char="ü"/>
            </a:pPr>
            <a:r>
              <a:rPr lang="en-US">
                <a:ea typeface="+mn-lt"/>
                <a:cs typeface="+mn-lt"/>
              </a:rPr>
              <a:t>First version was released in 2014.</a:t>
            </a:r>
          </a:p>
          <a:p>
            <a:pPr marL="342900" indent="-342900">
              <a:buFont typeface="Wingdings" panose="020B0604020202020204" pitchFamily="34" charset="0"/>
              <a:buChar char="ü"/>
            </a:pPr>
            <a:r>
              <a:rPr lang="en-US">
                <a:ea typeface="+mn-lt"/>
                <a:cs typeface="+mn-lt"/>
              </a:rPr>
              <a:t>The dataset consists of 328K images.</a:t>
            </a:r>
            <a:endParaRPr lang="en-US"/>
          </a:p>
          <a:p>
            <a:pPr marL="342900" indent="-342900">
              <a:buFont typeface="Wingdings" panose="020B0604020202020204" pitchFamily="34" charset="0"/>
              <a:buChar char="ü"/>
            </a:pPr>
            <a:r>
              <a:rPr lang="en-US"/>
              <a:t>Collection of visual keywords: Image </a:t>
            </a:r>
            <a:r>
              <a:rPr lang="en-US">
                <a:ea typeface="+mn-lt"/>
                <a:cs typeface="+mn-lt"/>
              </a:rPr>
              <a:t>Visual Keyword Dataset (IVKD)</a:t>
            </a:r>
          </a:p>
          <a:p>
            <a:pPr marL="342900" indent="-342900">
              <a:buFont typeface="Wingdings" panose="020B0604020202020204" pitchFamily="34" charset="0"/>
              <a:buChar char="ü"/>
            </a:pPr>
            <a:endParaRPr lang="en-US"/>
          </a:p>
        </p:txBody>
      </p:sp>
      <p:sp>
        <p:nvSpPr>
          <p:cNvPr id="20" name="Freeform: Shape 19">
            <a:extLst>
              <a:ext uri="{FF2B5EF4-FFF2-40B4-BE49-F238E27FC236}">
                <a16:creationId xmlns:a16="http://schemas.microsoft.com/office/drawing/2014/main" id="{01AB72E4-85FE-4925-94E8-F8DC756A0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2B5F2BAA-9430-49D4-AFB2-873C0C5B32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lumMod val="60000"/>
              <a:lumOff val="40000"/>
            </a:schemeClr>
          </a:solidFill>
        </p:grpSpPr>
        <p:sp>
          <p:nvSpPr>
            <p:cNvPr id="23" name="Freeform: Shape 22">
              <a:extLst>
                <a:ext uri="{FF2B5EF4-FFF2-40B4-BE49-F238E27FC236}">
                  <a16:creationId xmlns:a16="http://schemas.microsoft.com/office/drawing/2014/main" id="{934902B3-2AE0-4E5A-A88A-6F2E21C69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9207F540-3EC2-4C41-BB1C-64800269E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00680360-D392-4B29-AAE9-59D48E548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9E693E54-E127-4A47-A6B4-2D6169CF3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AE27342A-086B-4F33-95AE-81BCA416D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3EEBDF54-E0D8-4010-A38F-616CF8255A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E4438AD-CF0A-44D7-9B3E-5C0102497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D7600D4-FAD8-41FA-A3EB-1A44FFD3C48F}"/>
              </a:ext>
            </a:extLst>
          </p:cNvPr>
          <p:cNvSpPr>
            <a:spLocks noGrp="1"/>
          </p:cNvSpPr>
          <p:nvPr>
            <p:ph type="sldNum" sz="quarter" idx="12"/>
          </p:nvPr>
        </p:nvSpPr>
        <p:spPr/>
        <p:txBody>
          <a:bodyPr/>
          <a:lstStyle/>
          <a:p>
            <a:fld id="{E1076ED0-0DB3-4879-AAE5-5C20D22C1DF4}" type="slidenum">
              <a:rPr lang="en-US" smtClean="0"/>
              <a:t>9</a:t>
            </a:fld>
            <a:endParaRPr lang="en-US"/>
          </a:p>
        </p:txBody>
      </p:sp>
    </p:spTree>
    <p:extLst>
      <p:ext uri="{BB962C8B-B14F-4D97-AF65-F5344CB8AC3E}">
        <p14:creationId xmlns:p14="http://schemas.microsoft.com/office/powerpoint/2010/main" val="63424511"/>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60</Slides>
  <Notes>0</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RocaVTI</vt:lpstr>
      <vt:lpstr>VSAM-Based Visual Keyword Generation for Image Captioning </vt:lpstr>
      <vt:lpstr>Contents:</vt:lpstr>
      <vt:lpstr>Introduction</vt:lpstr>
      <vt:lpstr>Introduction  (Contd)</vt:lpstr>
      <vt:lpstr>Introduction  (Contd)</vt:lpstr>
      <vt:lpstr>Related Work – A brief overview</vt:lpstr>
      <vt:lpstr>Proposed Model</vt:lpstr>
      <vt:lpstr>The Frame work of VSAM </vt:lpstr>
      <vt:lpstr>Dataset </vt:lpstr>
      <vt:lpstr>Experiment Result &amp; Analysis</vt:lpstr>
      <vt:lpstr>Experiment Result &amp; Analysis</vt:lpstr>
      <vt:lpstr>Conclusion </vt:lpstr>
      <vt:lpstr>Future Work</vt:lpstr>
      <vt:lpstr>PowerPoint Presentation</vt:lpstr>
      <vt:lpstr>Automatic Image Captioning Using Deep Learning </vt:lpstr>
      <vt:lpstr>Introduction </vt:lpstr>
      <vt:lpstr>Until ...</vt:lpstr>
      <vt:lpstr>Introduction</vt:lpstr>
      <vt:lpstr>Our Approach : Neural Network Image Generation with Visual Attention</vt:lpstr>
      <vt:lpstr>Our Approach</vt:lpstr>
      <vt:lpstr>Our Approach</vt:lpstr>
      <vt:lpstr>Tools Used for this Project</vt:lpstr>
      <vt:lpstr>Attention Based Caption Generation (Attention Based Models)</vt:lpstr>
      <vt:lpstr>Dataset (MS Coco )</vt:lpstr>
      <vt:lpstr>Captions </vt:lpstr>
      <vt:lpstr>Step 1 : Download Train Dataset and Captions</vt:lpstr>
      <vt:lpstr>Step 1 : Download Train Dataset and Captions</vt:lpstr>
      <vt:lpstr>Step 2 : Limit the size of Training Set</vt:lpstr>
      <vt:lpstr>Step 2 : Limit the size of Training Set</vt:lpstr>
      <vt:lpstr>Preprocess Images using Inception V3</vt:lpstr>
      <vt:lpstr>A high-level diagram of the Inception V3 model </vt:lpstr>
      <vt:lpstr>Preprocessing with Inception-V3</vt:lpstr>
      <vt:lpstr>PowerPoint Presentation</vt:lpstr>
      <vt:lpstr>Preprocess images using Inception v3</vt:lpstr>
      <vt:lpstr>Initialize Inception V3 and load the pre-trained weights</vt:lpstr>
      <vt:lpstr>Caching the features extracted from Inception V3</vt:lpstr>
      <vt:lpstr>Caching the features extracted from Inception V3</vt:lpstr>
      <vt:lpstr>Preprocess and Tokenize the Captions</vt:lpstr>
      <vt:lpstr>PowerPoint Presentation</vt:lpstr>
      <vt:lpstr>Data splitting into Train and Validation Set</vt:lpstr>
      <vt:lpstr>Split Data into Train and Validation Set</vt:lpstr>
      <vt:lpstr>Create a .tf dataset for training the model</vt:lpstr>
      <vt:lpstr>Create a .tf dataset for training the model</vt:lpstr>
      <vt:lpstr>Our model</vt:lpstr>
      <vt:lpstr>What is GRU LSTM Model ?</vt:lpstr>
      <vt:lpstr>Our Model Architecture</vt:lpstr>
      <vt:lpstr>Our Architecture thus far</vt:lpstr>
      <vt:lpstr>Example</vt:lpstr>
      <vt:lpstr>Training the Model</vt:lpstr>
      <vt:lpstr>Training the Model </vt:lpstr>
      <vt:lpstr>Testing on Validation Dataset</vt:lpstr>
      <vt:lpstr>Trying on Randomn Images from Internet </vt:lpstr>
      <vt:lpstr>Result 1 : A dog Image </vt:lpstr>
      <vt:lpstr>Result 2 : A bicycle Image </vt:lpstr>
      <vt:lpstr>Result 3 : A surfer  Image </vt:lpstr>
      <vt:lpstr>Result 3 : A surfer  Image </vt:lpstr>
      <vt:lpstr>Conclusion</vt:lpstr>
      <vt:lpstr>Improvements and Future Work</vt:lpstr>
      <vt:lpstr>References ( Thanks to them)</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2021-07-04T11:41:09Z</dcterms:created>
  <dcterms:modified xsi:type="dcterms:W3CDTF">2021-07-14T09:16:42Z</dcterms:modified>
</cp:coreProperties>
</file>